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61"/>
  </p:notesMasterIdLst>
  <p:sldIdLst>
    <p:sldId id="256" r:id="rId2"/>
    <p:sldId id="315" r:id="rId3"/>
    <p:sldId id="385" r:id="rId4"/>
    <p:sldId id="371" r:id="rId5"/>
    <p:sldId id="316" r:id="rId6"/>
    <p:sldId id="317" r:id="rId7"/>
    <p:sldId id="318" r:id="rId8"/>
    <p:sldId id="319" r:id="rId9"/>
    <p:sldId id="320" r:id="rId10"/>
    <p:sldId id="321" r:id="rId11"/>
    <p:sldId id="322" r:id="rId12"/>
    <p:sldId id="324" r:id="rId13"/>
    <p:sldId id="325" r:id="rId14"/>
    <p:sldId id="326" r:id="rId15"/>
    <p:sldId id="329" r:id="rId16"/>
    <p:sldId id="330" r:id="rId17"/>
    <p:sldId id="331" r:id="rId18"/>
    <p:sldId id="332" r:id="rId19"/>
    <p:sldId id="374" r:id="rId20"/>
    <p:sldId id="347" r:id="rId21"/>
    <p:sldId id="344" r:id="rId22"/>
    <p:sldId id="345" r:id="rId23"/>
    <p:sldId id="346" r:id="rId24"/>
    <p:sldId id="348" r:id="rId25"/>
    <p:sldId id="349" r:id="rId26"/>
    <p:sldId id="350" r:id="rId27"/>
    <p:sldId id="351" r:id="rId28"/>
    <p:sldId id="352" r:id="rId29"/>
    <p:sldId id="353" r:id="rId30"/>
    <p:sldId id="354" r:id="rId31"/>
    <p:sldId id="355" r:id="rId32"/>
    <p:sldId id="356" r:id="rId33"/>
    <p:sldId id="358" r:id="rId34"/>
    <p:sldId id="357" r:id="rId35"/>
    <p:sldId id="333" r:id="rId36"/>
    <p:sldId id="375" r:id="rId37"/>
    <p:sldId id="379" r:id="rId38"/>
    <p:sldId id="378" r:id="rId39"/>
    <p:sldId id="376" r:id="rId40"/>
    <p:sldId id="377" r:id="rId41"/>
    <p:sldId id="380" r:id="rId42"/>
    <p:sldId id="381" r:id="rId43"/>
    <p:sldId id="382" r:id="rId44"/>
    <p:sldId id="383" r:id="rId45"/>
    <p:sldId id="384" r:id="rId46"/>
    <p:sldId id="359" r:id="rId47"/>
    <p:sldId id="360" r:id="rId48"/>
    <p:sldId id="361" r:id="rId49"/>
    <p:sldId id="362" r:id="rId50"/>
    <p:sldId id="363" r:id="rId51"/>
    <p:sldId id="364" r:id="rId52"/>
    <p:sldId id="365" r:id="rId53"/>
    <p:sldId id="366" r:id="rId54"/>
    <p:sldId id="368" r:id="rId55"/>
    <p:sldId id="334" r:id="rId56"/>
    <p:sldId id="335" r:id="rId57"/>
    <p:sldId id="372" r:id="rId58"/>
    <p:sldId id="373" r:id="rId59"/>
    <p:sldId id="336" r:id="rId6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0B6ABF-56A9-4882-88A3-43A4D5C1C112}" type="datetimeFigureOut">
              <a:rPr lang="en-IN" smtClean="0"/>
              <a:t>14-03-2024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0BA5D2-AB69-43F6-A992-319793C185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58606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C4B65-1FDE-4C58-BA86-5FAFBA98F7C3}" type="datetimeFigureOut">
              <a:rPr lang="en-US" smtClean="0"/>
              <a:t>3/14/2024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394404-4455-47C3-9DCF-FCEF807576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9003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C4B65-1FDE-4C58-BA86-5FAFBA98F7C3}" type="datetimeFigureOut">
              <a:rPr lang="en-US" smtClean="0"/>
              <a:t>3/14/2024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394404-4455-47C3-9DCF-FCEF807576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685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C4B65-1FDE-4C58-BA86-5FAFBA98F7C3}" type="datetimeFigureOut">
              <a:rPr lang="en-US" smtClean="0"/>
              <a:t>3/14/2024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394404-4455-47C3-9DCF-FCEF807576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1276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C4B65-1FDE-4C58-BA86-5FAFBA98F7C3}" type="datetimeFigureOut">
              <a:rPr lang="en-US" smtClean="0"/>
              <a:t>3/14/2024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394404-4455-47C3-9DCF-FCEF80757661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218972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C4B65-1FDE-4C58-BA86-5FAFBA98F7C3}" type="datetimeFigureOut">
              <a:rPr lang="en-US" smtClean="0"/>
              <a:t>3/14/2024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394404-4455-47C3-9DCF-FCEF807576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4294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C4B65-1FDE-4C58-BA86-5FAFBA98F7C3}" type="datetimeFigureOut">
              <a:rPr lang="en-US" smtClean="0"/>
              <a:t>3/14/2024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394404-4455-47C3-9DCF-FCEF807576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5175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C4B65-1FDE-4C58-BA86-5FAFBA98F7C3}" type="datetimeFigureOut">
              <a:rPr lang="en-US" smtClean="0"/>
              <a:t>3/14/2024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394404-4455-47C3-9DCF-FCEF807576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44070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C4B65-1FDE-4C58-BA86-5FAFBA98F7C3}" type="datetimeFigureOut">
              <a:rPr lang="en-US" smtClean="0"/>
              <a:t>3/14/2024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394404-4455-47C3-9DCF-FCEF807576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1011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C4B65-1FDE-4C58-BA86-5FAFBA98F7C3}" type="datetimeFigureOut">
              <a:rPr lang="en-US" smtClean="0"/>
              <a:t>3/14/2024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394404-4455-47C3-9DCF-FCEF807576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8811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C4B65-1FDE-4C58-BA86-5FAFBA98F7C3}" type="datetimeFigureOut">
              <a:rPr lang="en-US" smtClean="0"/>
              <a:t>3/14/2024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394404-4455-47C3-9DCF-FCEF807576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2802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C4B65-1FDE-4C58-BA86-5FAFBA98F7C3}" type="datetimeFigureOut">
              <a:rPr lang="en-US" smtClean="0"/>
              <a:t>3/14/2024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394404-4455-47C3-9DCF-FCEF807576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2202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C4B65-1FDE-4C58-BA86-5FAFBA98F7C3}" type="datetimeFigureOut">
              <a:rPr lang="en-US" smtClean="0"/>
              <a:t>3/14/2024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394404-4455-47C3-9DCF-FCEF807576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57982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C4B65-1FDE-4C58-BA86-5FAFBA98F7C3}" type="datetimeFigureOut">
              <a:rPr lang="en-US" smtClean="0"/>
              <a:t>3/14/2024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394404-4455-47C3-9DCF-FCEF807576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3670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C4B65-1FDE-4C58-BA86-5FAFBA98F7C3}" type="datetimeFigureOut">
              <a:rPr lang="en-US" smtClean="0"/>
              <a:t>3/14/2024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394404-4455-47C3-9DCF-FCEF807576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6637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C4B65-1FDE-4C58-BA86-5FAFBA98F7C3}" type="datetimeFigureOut">
              <a:rPr lang="en-US" smtClean="0"/>
              <a:t>3/14/2024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394404-4455-47C3-9DCF-FCEF807576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5278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C4B65-1FDE-4C58-BA86-5FAFBA98F7C3}" type="datetimeFigureOut">
              <a:rPr lang="en-US" smtClean="0"/>
              <a:t>3/14/2024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394404-4455-47C3-9DCF-FCEF807576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151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C4B65-1FDE-4C58-BA86-5FAFBA98F7C3}" type="datetimeFigureOut">
              <a:rPr lang="en-US" smtClean="0"/>
              <a:t>3/14/2024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394404-4455-47C3-9DCF-FCEF807576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6739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269C4B65-1FDE-4C58-BA86-5FAFBA98F7C3}" type="datetimeFigureOut">
              <a:rPr lang="en-US" smtClean="0"/>
              <a:t>3/14/2024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394404-4455-47C3-9DCF-FCEF807576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68964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4" y="1447800"/>
            <a:ext cx="10624670" cy="3329581"/>
          </a:xfrm>
        </p:spPr>
        <p:txBody>
          <a:bodyPr anchor="ctr"/>
          <a:lstStyle/>
          <a:p>
            <a:r>
              <a:rPr lang="en-US" sz="4000" dirty="0"/>
              <a:t>Lecture 13 :  BCSE302L – DBMS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indexing</a:t>
            </a:r>
          </a:p>
        </p:txBody>
      </p:sp>
    </p:spTree>
    <p:extLst>
      <p:ext uri="{BB962C8B-B14F-4D97-AF65-F5344CB8AC3E}">
        <p14:creationId xmlns:p14="http://schemas.microsoft.com/office/powerpoint/2010/main" val="38362728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26707" y="772757"/>
            <a:ext cx="2494588" cy="19825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3200" b="0" spc="-5" dirty="0">
                <a:solidFill>
                  <a:schemeClr val="tx1"/>
                </a:solidFill>
                <a:latin typeface="Arial MT"/>
                <a:cs typeface="Arial MT"/>
              </a:rPr>
              <a:t>Example</a:t>
            </a:r>
            <a:r>
              <a:rPr sz="3200" b="0" spc="-75" dirty="0">
                <a:solidFill>
                  <a:schemeClr val="tx1"/>
                </a:solidFill>
                <a:latin typeface="Arial MT"/>
                <a:cs typeface="Arial MT"/>
              </a:rPr>
              <a:t> </a:t>
            </a:r>
            <a:r>
              <a:rPr sz="3200" b="0" spc="-5" dirty="0">
                <a:solidFill>
                  <a:schemeClr val="tx1"/>
                </a:solidFill>
                <a:latin typeface="Arial MT"/>
                <a:cs typeface="Arial MT"/>
              </a:rPr>
              <a:t>of </a:t>
            </a:r>
            <a:r>
              <a:rPr sz="3200" b="0" spc="-875" dirty="0">
                <a:solidFill>
                  <a:schemeClr val="tx1"/>
                </a:solidFill>
                <a:latin typeface="Arial MT"/>
                <a:cs typeface="Arial MT"/>
              </a:rPr>
              <a:t> </a:t>
            </a:r>
            <a:r>
              <a:rPr sz="3200" b="0" spc="5" dirty="0">
                <a:solidFill>
                  <a:schemeClr val="tx1"/>
                </a:solidFill>
                <a:latin typeface="Arial MT"/>
                <a:cs typeface="Arial MT"/>
              </a:rPr>
              <a:t>a </a:t>
            </a:r>
            <a:r>
              <a:rPr sz="3200" b="0" dirty="0">
                <a:solidFill>
                  <a:schemeClr val="tx1"/>
                </a:solidFill>
                <a:latin typeface="Arial MT"/>
                <a:cs typeface="Arial MT"/>
              </a:rPr>
              <a:t>Dense </a:t>
            </a:r>
            <a:r>
              <a:rPr sz="3200" b="0" spc="5" dirty="0">
                <a:solidFill>
                  <a:schemeClr val="tx1"/>
                </a:solidFill>
                <a:latin typeface="Arial MT"/>
                <a:cs typeface="Arial MT"/>
              </a:rPr>
              <a:t> </a:t>
            </a:r>
            <a:r>
              <a:rPr sz="3200" b="0" spc="-5" dirty="0">
                <a:solidFill>
                  <a:schemeClr val="tx1"/>
                </a:solidFill>
                <a:latin typeface="Arial MT"/>
                <a:cs typeface="Arial MT"/>
              </a:rPr>
              <a:t>Secondary </a:t>
            </a:r>
            <a:r>
              <a:rPr sz="3200" b="0" spc="-875" dirty="0">
                <a:solidFill>
                  <a:schemeClr val="tx1"/>
                </a:solidFill>
                <a:latin typeface="Arial MT"/>
                <a:cs typeface="Arial MT"/>
              </a:rPr>
              <a:t> </a:t>
            </a:r>
            <a:r>
              <a:rPr sz="3200" b="0" spc="-5" dirty="0">
                <a:solidFill>
                  <a:schemeClr val="tx1"/>
                </a:solidFill>
                <a:latin typeface="Arial MT"/>
                <a:cs typeface="Arial MT"/>
              </a:rPr>
              <a:t>Index</a:t>
            </a:r>
            <a:endParaRPr sz="3200" dirty="0">
              <a:solidFill>
                <a:schemeClr val="tx1"/>
              </a:solidFill>
              <a:latin typeface="Arial MT"/>
              <a:cs typeface="Arial MT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97497" y="403412"/>
            <a:ext cx="6807199" cy="5849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8411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41979" y="1001357"/>
            <a:ext cx="2794000" cy="149015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3200" b="0" spc="-5" dirty="0">
                <a:solidFill>
                  <a:schemeClr val="tx1"/>
                </a:solidFill>
                <a:latin typeface="Arial MT"/>
                <a:cs typeface="Arial MT"/>
              </a:rPr>
              <a:t>Example</a:t>
            </a:r>
            <a:r>
              <a:rPr sz="3200" b="0" spc="210" dirty="0">
                <a:solidFill>
                  <a:schemeClr val="tx1"/>
                </a:solidFill>
                <a:latin typeface="Arial MT"/>
                <a:cs typeface="Arial MT"/>
              </a:rPr>
              <a:t> </a:t>
            </a:r>
            <a:r>
              <a:rPr sz="3200" b="0" spc="-5" dirty="0">
                <a:solidFill>
                  <a:schemeClr val="tx1"/>
                </a:solidFill>
                <a:latin typeface="Arial MT"/>
                <a:cs typeface="Arial MT"/>
              </a:rPr>
              <a:t>of </a:t>
            </a:r>
            <a:r>
              <a:rPr sz="3200" b="0" dirty="0">
                <a:solidFill>
                  <a:schemeClr val="tx1"/>
                </a:solidFill>
                <a:latin typeface="Arial MT"/>
                <a:cs typeface="Arial MT"/>
              </a:rPr>
              <a:t> </a:t>
            </a:r>
            <a:r>
              <a:rPr sz="3200" b="0" spc="5" dirty="0">
                <a:solidFill>
                  <a:schemeClr val="tx1"/>
                </a:solidFill>
                <a:latin typeface="Arial MT"/>
                <a:cs typeface="Arial MT"/>
              </a:rPr>
              <a:t>a</a:t>
            </a:r>
            <a:r>
              <a:rPr sz="3200" b="0" spc="-100" dirty="0">
                <a:solidFill>
                  <a:schemeClr val="tx1"/>
                </a:solidFill>
                <a:latin typeface="Arial MT"/>
                <a:cs typeface="Arial MT"/>
              </a:rPr>
              <a:t> </a:t>
            </a:r>
            <a:r>
              <a:rPr sz="3200" b="0" spc="-5" dirty="0">
                <a:solidFill>
                  <a:schemeClr val="tx1"/>
                </a:solidFill>
                <a:latin typeface="Arial MT"/>
                <a:cs typeface="Arial MT"/>
              </a:rPr>
              <a:t>Secondary </a:t>
            </a:r>
            <a:r>
              <a:rPr sz="3200" b="0" spc="-875" dirty="0">
                <a:solidFill>
                  <a:schemeClr val="tx1"/>
                </a:solidFill>
                <a:latin typeface="Arial MT"/>
                <a:cs typeface="Arial MT"/>
              </a:rPr>
              <a:t> </a:t>
            </a:r>
            <a:r>
              <a:rPr sz="3200" b="0" spc="-5" dirty="0">
                <a:solidFill>
                  <a:schemeClr val="tx1"/>
                </a:solidFill>
                <a:latin typeface="Arial MT"/>
                <a:cs typeface="Arial MT"/>
              </a:rPr>
              <a:t>Index</a:t>
            </a:r>
            <a:endParaRPr sz="3200" dirty="0">
              <a:solidFill>
                <a:schemeClr val="tx1"/>
              </a:solidFill>
              <a:latin typeface="Arial MT"/>
              <a:cs typeface="Arial MT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09324" y="470648"/>
            <a:ext cx="7559039" cy="5782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0567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41485" y="403243"/>
            <a:ext cx="4805217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0" spc="-5" dirty="0">
                <a:solidFill>
                  <a:schemeClr val="tx1"/>
                </a:solidFill>
                <a:latin typeface="Arial MT"/>
                <a:cs typeface="Arial MT"/>
              </a:rPr>
              <a:t>Multi-Level</a:t>
            </a:r>
            <a:r>
              <a:rPr sz="3600" b="0" spc="-60" dirty="0">
                <a:solidFill>
                  <a:schemeClr val="tx1"/>
                </a:solidFill>
                <a:latin typeface="Arial MT"/>
                <a:cs typeface="Arial MT"/>
              </a:rPr>
              <a:t> </a:t>
            </a:r>
            <a:r>
              <a:rPr sz="3600" b="0" spc="-5" dirty="0">
                <a:solidFill>
                  <a:schemeClr val="tx1"/>
                </a:solidFill>
                <a:latin typeface="Arial MT"/>
                <a:cs typeface="Arial MT"/>
              </a:rPr>
              <a:t>Indexes</a:t>
            </a:r>
            <a:endParaRPr sz="3600" dirty="0">
              <a:solidFill>
                <a:schemeClr val="tx1"/>
              </a:solidFill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99730" y="1180214"/>
            <a:ext cx="11164186" cy="5055999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354965" marR="449580" indent="-342900">
              <a:lnSpc>
                <a:spcPct val="150000"/>
              </a:lnSpc>
              <a:spcBef>
                <a:spcPts val="200"/>
              </a:spcBef>
              <a:buClr>
                <a:srgbClr val="990032"/>
              </a:buClr>
              <a:buSzPct val="58333"/>
              <a:buFont typeface="Lucida Sans Unicode"/>
              <a:buChar char="■"/>
              <a:tabLst>
                <a:tab pos="354965" algn="l"/>
                <a:tab pos="355600" algn="l"/>
              </a:tabLst>
            </a:pPr>
            <a:r>
              <a:rPr sz="2400" spc="-5" dirty="0">
                <a:latin typeface="Arial MT"/>
                <a:cs typeface="Arial MT"/>
              </a:rPr>
              <a:t>Because</a:t>
            </a:r>
            <a:r>
              <a:rPr sz="2400" dirty="0">
                <a:latin typeface="Arial MT"/>
                <a:cs typeface="Arial MT"/>
              </a:rPr>
              <a:t> a</a:t>
            </a:r>
            <a:r>
              <a:rPr sz="2400" spc="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single-level</a:t>
            </a:r>
            <a:r>
              <a:rPr sz="2400" spc="1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index</a:t>
            </a:r>
            <a:r>
              <a:rPr sz="2400" spc="-1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is</a:t>
            </a:r>
            <a:r>
              <a:rPr sz="2400" spc="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an</a:t>
            </a:r>
            <a:r>
              <a:rPr sz="2400" spc="1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ordered</a:t>
            </a:r>
            <a:r>
              <a:rPr sz="240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file,</a:t>
            </a:r>
            <a:r>
              <a:rPr sz="2400" spc="1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we</a:t>
            </a:r>
            <a:r>
              <a:rPr sz="2400" spc="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can </a:t>
            </a:r>
            <a:r>
              <a:rPr sz="2400" spc="-65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create</a:t>
            </a:r>
            <a:r>
              <a:rPr sz="2400" dirty="0">
                <a:latin typeface="Arial MT"/>
                <a:cs typeface="Arial MT"/>
              </a:rPr>
              <a:t> a </a:t>
            </a:r>
            <a:r>
              <a:rPr sz="2400" spc="-5" dirty="0">
                <a:latin typeface="Arial MT"/>
                <a:cs typeface="Arial MT"/>
              </a:rPr>
              <a:t>primary</a:t>
            </a:r>
            <a:r>
              <a:rPr sz="240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index</a:t>
            </a:r>
            <a:r>
              <a:rPr sz="2400" spc="-10" dirty="0">
                <a:latin typeface="Arial MT"/>
                <a:cs typeface="Arial MT"/>
              </a:rPr>
              <a:t> </a:t>
            </a:r>
            <a:r>
              <a:rPr sz="2400" i="1" dirty="0">
                <a:latin typeface="Arial"/>
                <a:cs typeface="Arial"/>
              </a:rPr>
              <a:t>to</a:t>
            </a:r>
            <a:r>
              <a:rPr sz="2400" i="1" spc="-15" dirty="0">
                <a:latin typeface="Arial"/>
                <a:cs typeface="Arial"/>
              </a:rPr>
              <a:t> </a:t>
            </a:r>
            <a:r>
              <a:rPr sz="2400" i="1" dirty="0">
                <a:latin typeface="Arial"/>
                <a:cs typeface="Arial"/>
              </a:rPr>
              <a:t>the index </a:t>
            </a:r>
            <a:r>
              <a:rPr sz="2400" i="1" spc="-5" dirty="0">
                <a:latin typeface="Arial"/>
                <a:cs typeface="Arial"/>
              </a:rPr>
              <a:t>itself</a:t>
            </a:r>
            <a:r>
              <a:rPr sz="2400" spc="-5" dirty="0">
                <a:latin typeface="Arial MT"/>
                <a:cs typeface="Arial MT"/>
              </a:rPr>
              <a:t>;</a:t>
            </a:r>
            <a:endParaRPr sz="2400" dirty="0">
              <a:latin typeface="Arial MT"/>
              <a:cs typeface="Arial MT"/>
            </a:endParaRPr>
          </a:p>
          <a:p>
            <a:pPr marL="756285" marR="240665" lvl="1" indent="-287020">
              <a:lnSpc>
                <a:spcPct val="150000"/>
              </a:lnSpc>
              <a:spcBef>
                <a:spcPts val="440"/>
              </a:spcBef>
              <a:buClr>
                <a:srgbClr val="323299"/>
              </a:buClr>
              <a:buSzPct val="54545"/>
              <a:buFont typeface="Lucida Sans Unicode"/>
              <a:buChar char="■"/>
              <a:tabLst>
                <a:tab pos="756285" algn="l"/>
                <a:tab pos="756920" algn="l"/>
              </a:tabLst>
            </a:pPr>
            <a:r>
              <a:rPr sz="2200" dirty="0">
                <a:latin typeface="Arial MT"/>
                <a:cs typeface="Arial MT"/>
              </a:rPr>
              <a:t>In this</a:t>
            </a:r>
            <a:r>
              <a:rPr sz="2200" spc="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case,</a:t>
            </a:r>
            <a:r>
              <a:rPr sz="2200" spc="-10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the</a:t>
            </a:r>
            <a:r>
              <a:rPr sz="2200" spc="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original</a:t>
            </a:r>
            <a:r>
              <a:rPr sz="2200" spc="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index file</a:t>
            </a:r>
            <a:r>
              <a:rPr sz="220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is called</a:t>
            </a:r>
            <a:r>
              <a:rPr sz="2200" spc="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the</a:t>
            </a:r>
            <a:r>
              <a:rPr sz="2200" spc="5" dirty="0">
                <a:latin typeface="Arial MT"/>
                <a:cs typeface="Arial MT"/>
              </a:rPr>
              <a:t> </a:t>
            </a:r>
            <a:r>
              <a:rPr sz="2200" i="1" spc="-5" dirty="0">
                <a:latin typeface="Arial"/>
                <a:cs typeface="Arial"/>
              </a:rPr>
              <a:t>first-level </a:t>
            </a:r>
            <a:r>
              <a:rPr sz="2200" i="1" dirty="0">
                <a:latin typeface="Arial"/>
                <a:cs typeface="Arial"/>
              </a:rPr>
              <a:t> </a:t>
            </a:r>
            <a:r>
              <a:rPr sz="2200" i="1" spc="-5" dirty="0">
                <a:latin typeface="Arial"/>
                <a:cs typeface="Arial"/>
              </a:rPr>
              <a:t>index</a:t>
            </a:r>
            <a:r>
              <a:rPr sz="2200" i="1" spc="5" dirty="0">
                <a:latin typeface="Arial"/>
                <a:cs typeface="Arial"/>
              </a:rPr>
              <a:t> </a:t>
            </a:r>
            <a:r>
              <a:rPr sz="2200" spc="-5" dirty="0">
                <a:latin typeface="Arial MT"/>
                <a:cs typeface="Arial MT"/>
              </a:rPr>
              <a:t>and</a:t>
            </a:r>
            <a:r>
              <a:rPr sz="2200" spc="10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the</a:t>
            </a:r>
            <a:r>
              <a:rPr sz="2200" spc="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index</a:t>
            </a:r>
            <a:r>
              <a:rPr sz="2200" dirty="0">
                <a:latin typeface="Arial MT"/>
                <a:cs typeface="Arial MT"/>
              </a:rPr>
              <a:t> to</a:t>
            </a:r>
            <a:r>
              <a:rPr sz="2200" spc="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the</a:t>
            </a:r>
            <a:r>
              <a:rPr sz="2200" spc="1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index is</a:t>
            </a:r>
            <a:r>
              <a:rPr sz="2200" spc="1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called</a:t>
            </a:r>
            <a:r>
              <a:rPr sz="2200" spc="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the</a:t>
            </a:r>
            <a:r>
              <a:rPr sz="2200" spc="10" dirty="0">
                <a:latin typeface="Arial MT"/>
                <a:cs typeface="Arial MT"/>
              </a:rPr>
              <a:t> </a:t>
            </a:r>
            <a:r>
              <a:rPr sz="2200" i="1" spc="-5" dirty="0">
                <a:latin typeface="Arial"/>
                <a:cs typeface="Arial"/>
              </a:rPr>
              <a:t>second-level </a:t>
            </a:r>
            <a:r>
              <a:rPr sz="2200" i="1" spc="-600" dirty="0">
                <a:latin typeface="Arial"/>
                <a:cs typeface="Arial"/>
              </a:rPr>
              <a:t> </a:t>
            </a:r>
            <a:r>
              <a:rPr sz="2200" i="1" spc="-5" dirty="0">
                <a:latin typeface="Arial"/>
                <a:cs typeface="Arial"/>
              </a:rPr>
              <a:t>index</a:t>
            </a:r>
            <a:r>
              <a:rPr sz="2200" spc="-5" dirty="0">
                <a:latin typeface="Arial MT"/>
                <a:cs typeface="Arial MT"/>
              </a:rPr>
              <a:t>.</a:t>
            </a:r>
            <a:endParaRPr sz="2200" dirty="0">
              <a:latin typeface="Arial MT"/>
              <a:cs typeface="Arial MT"/>
            </a:endParaRPr>
          </a:p>
          <a:p>
            <a:pPr marL="354965" marR="5080" indent="-342900">
              <a:lnSpc>
                <a:spcPct val="150000"/>
              </a:lnSpc>
              <a:spcBef>
                <a:spcPts val="560"/>
              </a:spcBef>
              <a:buClr>
                <a:srgbClr val="990032"/>
              </a:buClr>
              <a:buSzPct val="58333"/>
              <a:buFont typeface="Lucida Sans Unicode"/>
              <a:buChar char="■"/>
              <a:tabLst>
                <a:tab pos="354965" algn="l"/>
                <a:tab pos="355600" algn="l"/>
              </a:tabLst>
            </a:pPr>
            <a:r>
              <a:rPr sz="2400" dirty="0">
                <a:latin typeface="Arial MT"/>
                <a:cs typeface="Arial MT"/>
              </a:rPr>
              <a:t>We </a:t>
            </a:r>
            <a:r>
              <a:rPr sz="2400" spc="-5" dirty="0">
                <a:latin typeface="Arial MT"/>
                <a:cs typeface="Arial MT"/>
              </a:rPr>
              <a:t>can</a:t>
            </a:r>
            <a:r>
              <a:rPr sz="2400" spc="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repeat</a:t>
            </a:r>
            <a:r>
              <a:rPr sz="2400" spc="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the</a:t>
            </a:r>
            <a:r>
              <a:rPr sz="2400" spc="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process,</a:t>
            </a:r>
            <a:r>
              <a:rPr sz="2400" spc="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creating</a:t>
            </a:r>
            <a:r>
              <a:rPr sz="2400" spc="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a </a:t>
            </a:r>
            <a:r>
              <a:rPr sz="2400" spc="-5" dirty="0">
                <a:latin typeface="Arial MT"/>
                <a:cs typeface="Arial MT"/>
              </a:rPr>
              <a:t>third,</a:t>
            </a:r>
            <a:r>
              <a:rPr sz="240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fourth, </a:t>
            </a:r>
            <a:r>
              <a:rPr sz="2400" spc="-10" dirty="0">
                <a:latin typeface="Arial MT"/>
                <a:cs typeface="Arial MT"/>
              </a:rPr>
              <a:t>...,</a:t>
            </a:r>
            <a:r>
              <a:rPr sz="240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top </a:t>
            </a:r>
            <a:r>
              <a:rPr sz="2400" spc="-65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level until</a:t>
            </a:r>
            <a:r>
              <a:rPr sz="2400" dirty="0">
                <a:latin typeface="Arial MT"/>
                <a:cs typeface="Arial MT"/>
              </a:rPr>
              <a:t> all</a:t>
            </a:r>
            <a:r>
              <a:rPr sz="2400" spc="-5" dirty="0">
                <a:latin typeface="Arial MT"/>
                <a:cs typeface="Arial MT"/>
              </a:rPr>
              <a:t> entries</a:t>
            </a:r>
            <a:r>
              <a:rPr sz="2400" spc="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of </a:t>
            </a:r>
            <a:r>
              <a:rPr sz="2400" dirty="0">
                <a:latin typeface="Arial MT"/>
                <a:cs typeface="Arial MT"/>
              </a:rPr>
              <a:t>the</a:t>
            </a:r>
            <a:r>
              <a:rPr sz="2400" spc="5" dirty="0">
                <a:latin typeface="Arial MT"/>
                <a:cs typeface="Arial MT"/>
              </a:rPr>
              <a:t> </a:t>
            </a:r>
            <a:r>
              <a:rPr sz="2400" i="1" dirty="0">
                <a:latin typeface="Arial"/>
                <a:cs typeface="Arial"/>
              </a:rPr>
              <a:t>top </a:t>
            </a:r>
            <a:r>
              <a:rPr sz="2400" i="1" spc="-5" dirty="0">
                <a:latin typeface="Arial"/>
                <a:cs typeface="Arial"/>
              </a:rPr>
              <a:t>level</a:t>
            </a:r>
            <a:r>
              <a:rPr sz="2400" i="1" dirty="0">
                <a:latin typeface="Arial"/>
                <a:cs typeface="Arial"/>
              </a:rPr>
              <a:t> </a:t>
            </a:r>
            <a:r>
              <a:rPr sz="2400" spc="-5" dirty="0">
                <a:latin typeface="Arial MT"/>
                <a:cs typeface="Arial MT"/>
              </a:rPr>
              <a:t>fit</a:t>
            </a:r>
            <a:r>
              <a:rPr sz="2400" spc="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in</a:t>
            </a:r>
            <a:r>
              <a:rPr sz="2400" spc="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one</a:t>
            </a:r>
            <a:r>
              <a:rPr sz="240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disk</a:t>
            </a:r>
            <a:r>
              <a:rPr sz="2400" spc="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block</a:t>
            </a:r>
            <a:endParaRPr sz="2400" dirty="0">
              <a:latin typeface="Arial MT"/>
              <a:cs typeface="Arial MT"/>
            </a:endParaRPr>
          </a:p>
          <a:p>
            <a:pPr marL="354965" marR="13335" indent="-342900">
              <a:lnSpc>
                <a:spcPct val="150000"/>
              </a:lnSpc>
              <a:spcBef>
                <a:spcPts val="570"/>
              </a:spcBef>
              <a:buClr>
                <a:srgbClr val="990032"/>
              </a:buClr>
              <a:buSzPct val="58333"/>
              <a:buFont typeface="Lucida Sans Unicode"/>
              <a:buChar char="■"/>
              <a:tabLst>
                <a:tab pos="354965" algn="l"/>
                <a:tab pos="355600" algn="l"/>
              </a:tabLst>
            </a:pPr>
            <a:r>
              <a:rPr sz="2400" dirty="0">
                <a:latin typeface="Arial MT"/>
                <a:cs typeface="Arial MT"/>
              </a:rPr>
              <a:t>A</a:t>
            </a:r>
            <a:r>
              <a:rPr sz="2400" spc="-5" dirty="0">
                <a:latin typeface="Arial MT"/>
                <a:cs typeface="Arial MT"/>
              </a:rPr>
              <a:t> multi-level</a:t>
            </a:r>
            <a:r>
              <a:rPr sz="2400" dirty="0">
                <a:latin typeface="Arial MT"/>
                <a:cs typeface="Arial MT"/>
              </a:rPr>
              <a:t> index</a:t>
            </a:r>
            <a:r>
              <a:rPr sz="2400" spc="-5" dirty="0">
                <a:latin typeface="Arial MT"/>
                <a:cs typeface="Arial MT"/>
              </a:rPr>
              <a:t> can</a:t>
            </a:r>
            <a:r>
              <a:rPr sz="240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be</a:t>
            </a:r>
            <a:r>
              <a:rPr sz="2400" spc="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created</a:t>
            </a:r>
            <a:r>
              <a:rPr sz="2400" spc="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for </a:t>
            </a:r>
            <a:r>
              <a:rPr sz="2400" spc="-5" dirty="0">
                <a:latin typeface="Arial MT"/>
                <a:cs typeface="Arial MT"/>
              </a:rPr>
              <a:t>any</a:t>
            </a:r>
            <a:r>
              <a:rPr sz="240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type</a:t>
            </a:r>
            <a:r>
              <a:rPr sz="2400" spc="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of</a:t>
            </a:r>
            <a:r>
              <a:rPr sz="240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first- </a:t>
            </a:r>
            <a:r>
              <a:rPr sz="240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level</a:t>
            </a:r>
            <a:r>
              <a:rPr sz="2400" spc="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index </a:t>
            </a:r>
            <a:r>
              <a:rPr sz="2400" spc="-5" dirty="0">
                <a:latin typeface="Arial MT"/>
                <a:cs typeface="Arial MT"/>
              </a:rPr>
              <a:t>(primary,</a:t>
            </a:r>
            <a:r>
              <a:rPr sz="2400" spc="1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secondary,</a:t>
            </a:r>
            <a:r>
              <a:rPr sz="2400" spc="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clustering)</a:t>
            </a:r>
            <a:r>
              <a:rPr sz="2400" spc="1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as</a:t>
            </a:r>
            <a:r>
              <a:rPr sz="2400" spc="1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long</a:t>
            </a:r>
            <a:r>
              <a:rPr sz="2400" spc="1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as</a:t>
            </a:r>
            <a:r>
              <a:rPr sz="2400" spc="1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the </a:t>
            </a:r>
            <a:r>
              <a:rPr sz="2400" spc="-65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first-level </a:t>
            </a:r>
            <a:r>
              <a:rPr sz="2400" dirty="0">
                <a:latin typeface="Arial MT"/>
                <a:cs typeface="Arial MT"/>
              </a:rPr>
              <a:t>index</a:t>
            </a:r>
            <a:r>
              <a:rPr sz="2400" spc="-1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consists</a:t>
            </a:r>
            <a:r>
              <a:rPr sz="2400" spc="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of </a:t>
            </a:r>
            <a:r>
              <a:rPr sz="2400" i="1" spc="-10" dirty="0">
                <a:latin typeface="Arial"/>
                <a:cs typeface="Arial"/>
              </a:rPr>
              <a:t>more</a:t>
            </a:r>
            <a:r>
              <a:rPr sz="2400" i="1" dirty="0">
                <a:latin typeface="Arial"/>
                <a:cs typeface="Arial"/>
              </a:rPr>
              <a:t> </a:t>
            </a:r>
            <a:r>
              <a:rPr sz="2400" i="1" spc="-5" dirty="0">
                <a:latin typeface="Arial"/>
                <a:cs typeface="Arial"/>
              </a:rPr>
              <a:t>than</a:t>
            </a:r>
            <a:r>
              <a:rPr sz="2400" i="1" spc="5" dirty="0">
                <a:latin typeface="Arial"/>
                <a:cs typeface="Arial"/>
              </a:rPr>
              <a:t> </a:t>
            </a:r>
            <a:r>
              <a:rPr sz="2400" i="1" dirty="0">
                <a:latin typeface="Arial"/>
                <a:cs typeface="Arial"/>
              </a:rPr>
              <a:t>one </a:t>
            </a:r>
            <a:r>
              <a:rPr sz="2400" dirty="0">
                <a:latin typeface="Arial MT"/>
                <a:cs typeface="Arial MT"/>
              </a:rPr>
              <a:t>disk</a:t>
            </a:r>
            <a:r>
              <a:rPr sz="2400" spc="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block</a:t>
            </a:r>
            <a:endParaRPr sz="2400" dirty="0"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36355343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26707" y="692069"/>
            <a:ext cx="3068012" cy="9977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3200" b="0" spc="5" dirty="0">
                <a:solidFill>
                  <a:schemeClr val="tx1"/>
                </a:solidFill>
                <a:latin typeface="Arial MT"/>
                <a:cs typeface="Arial MT"/>
              </a:rPr>
              <a:t>A </a:t>
            </a:r>
            <a:r>
              <a:rPr sz="3200" b="0" spc="-5" dirty="0">
                <a:solidFill>
                  <a:schemeClr val="tx1"/>
                </a:solidFill>
                <a:latin typeface="Arial MT"/>
                <a:cs typeface="Arial MT"/>
              </a:rPr>
              <a:t>Two-Level </a:t>
            </a:r>
            <a:r>
              <a:rPr sz="3200" b="0" dirty="0">
                <a:solidFill>
                  <a:schemeClr val="tx1"/>
                </a:solidFill>
                <a:latin typeface="Arial MT"/>
                <a:cs typeface="Arial MT"/>
              </a:rPr>
              <a:t> </a:t>
            </a:r>
            <a:r>
              <a:rPr sz="3200" b="0" spc="-5" dirty="0">
                <a:solidFill>
                  <a:schemeClr val="tx1"/>
                </a:solidFill>
                <a:latin typeface="Arial MT"/>
                <a:cs typeface="Arial MT"/>
              </a:rPr>
              <a:t>Primary</a:t>
            </a:r>
            <a:r>
              <a:rPr sz="3200" b="0" spc="-80" dirty="0">
                <a:solidFill>
                  <a:schemeClr val="tx1"/>
                </a:solidFill>
                <a:latin typeface="Arial MT"/>
                <a:cs typeface="Arial MT"/>
              </a:rPr>
              <a:t> </a:t>
            </a:r>
            <a:r>
              <a:rPr sz="3200" b="0" spc="-5" dirty="0">
                <a:solidFill>
                  <a:schemeClr val="tx1"/>
                </a:solidFill>
                <a:latin typeface="Arial MT"/>
                <a:cs typeface="Arial MT"/>
              </a:rPr>
              <a:t>Index</a:t>
            </a:r>
            <a:endParaRPr sz="3200" dirty="0">
              <a:solidFill>
                <a:schemeClr val="tx1"/>
              </a:solidFill>
              <a:latin typeface="Arial MT"/>
              <a:cs typeface="Arial MT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33455" y="403412"/>
            <a:ext cx="6417424" cy="5849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5574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26707" y="998667"/>
            <a:ext cx="4805217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0" spc="-5" dirty="0">
                <a:solidFill>
                  <a:srgbClr val="7F0000"/>
                </a:solidFill>
                <a:latin typeface="Arial MT"/>
                <a:cs typeface="Arial MT"/>
              </a:rPr>
              <a:t>Multi-Level</a:t>
            </a:r>
            <a:r>
              <a:rPr sz="3600" b="0" spc="-60" dirty="0">
                <a:solidFill>
                  <a:srgbClr val="7F0000"/>
                </a:solidFill>
                <a:latin typeface="Arial MT"/>
                <a:cs typeface="Arial MT"/>
              </a:rPr>
              <a:t> </a:t>
            </a:r>
            <a:r>
              <a:rPr sz="3600" b="0" spc="-5" dirty="0">
                <a:solidFill>
                  <a:srgbClr val="7F0000"/>
                </a:solidFill>
                <a:latin typeface="Arial MT"/>
                <a:cs typeface="Arial MT"/>
              </a:rPr>
              <a:t>Indexes</a:t>
            </a:r>
            <a:endParaRPr sz="36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41486" y="1759318"/>
            <a:ext cx="9846733" cy="1808829"/>
          </a:xfrm>
          <a:prstGeom prst="rect">
            <a:avLst/>
          </a:prstGeom>
        </p:spPr>
        <p:txBody>
          <a:bodyPr vert="horz" wrap="square" lIns="0" tIns="9969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785"/>
              </a:spcBef>
              <a:buClr>
                <a:srgbClr val="990032"/>
              </a:buClr>
              <a:buSzPct val="60714"/>
              <a:buFont typeface="Lucida Sans Unicode"/>
              <a:buChar char="■"/>
              <a:tabLst>
                <a:tab pos="354965" algn="l"/>
                <a:tab pos="355600" algn="l"/>
              </a:tabLst>
            </a:pPr>
            <a:r>
              <a:rPr sz="2800" spc="-5" dirty="0">
                <a:latin typeface="Arial MT"/>
                <a:cs typeface="Arial MT"/>
              </a:rPr>
              <a:t>Such </a:t>
            </a:r>
            <a:r>
              <a:rPr sz="2800" dirty="0">
                <a:latin typeface="Arial MT"/>
                <a:cs typeface="Arial MT"/>
              </a:rPr>
              <a:t>a </a:t>
            </a:r>
            <a:r>
              <a:rPr sz="2800" spc="-5" dirty="0">
                <a:latin typeface="Arial MT"/>
                <a:cs typeface="Arial MT"/>
              </a:rPr>
              <a:t>multi-level</a:t>
            </a:r>
            <a:r>
              <a:rPr sz="2800" dirty="0">
                <a:latin typeface="Arial MT"/>
                <a:cs typeface="Arial MT"/>
              </a:rPr>
              <a:t> index</a:t>
            </a:r>
            <a:r>
              <a:rPr sz="2800" spc="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is</a:t>
            </a:r>
            <a:r>
              <a:rPr sz="2800" spc="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a</a:t>
            </a:r>
            <a:r>
              <a:rPr sz="2800" spc="-1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form</a:t>
            </a:r>
            <a:r>
              <a:rPr sz="2800" spc="-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of </a:t>
            </a:r>
            <a:r>
              <a:rPr sz="2800" i="1" spc="-5" dirty="0">
                <a:latin typeface="Arial"/>
                <a:cs typeface="Arial"/>
              </a:rPr>
              <a:t>search</a:t>
            </a:r>
            <a:r>
              <a:rPr sz="2800" i="1" dirty="0">
                <a:latin typeface="Arial"/>
                <a:cs typeface="Arial"/>
              </a:rPr>
              <a:t> tree</a:t>
            </a:r>
            <a:endParaRPr sz="2800" dirty="0">
              <a:latin typeface="Arial"/>
              <a:cs typeface="Arial"/>
            </a:endParaRPr>
          </a:p>
          <a:p>
            <a:pPr marL="756285" marR="5080" lvl="1" indent="-287020">
              <a:lnSpc>
                <a:spcPct val="100200"/>
              </a:lnSpc>
              <a:spcBef>
                <a:spcPts val="635"/>
              </a:spcBef>
              <a:buClr>
                <a:srgbClr val="323299"/>
              </a:buClr>
              <a:buSzPct val="53846"/>
              <a:buFont typeface="Lucida Sans Unicode"/>
              <a:buChar char="■"/>
              <a:tabLst>
                <a:tab pos="756285" algn="l"/>
                <a:tab pos="756920" algn="l"/>
              </a:tabLst>
            </a:pPr>
            <a:r>
              <a:rPr sz="2600" dirty="0">
                <a:latin typeface="Arial MT"/>
                <a:cs typeface="Arial MT"/>
              </a:rPr>
              <a:t>However, insertion </a:t>
            </a:r>
            <a:r>
              <a:rPr sz="2600" spc="-5" dirty="0">
                <a:latin typeface="Arial MT"/>
                <a:cs typeface="Arial MT"/>
              </a:rPr>
              <a:t>and </a:t>
            </a:r>
            <a:r>
              <a:rPr sz="2600" dirty="0">
                <a:latin typeface="Arial MT"/>
                <a:cs typeface="Arial MT"/>
              </a:rPr>
              <a:t>deletion of </a:t>
            </a:r>
            <a:r>
              <a:rPr sz="2600" spc="5" dirty="0">
                <a:latin typeface="Arial MT"/>
                <a:cs typeface="Arial MT"/>
              </a:rPr>
              <a:t>new </a:t>
            </a:r>
            <a:r>
              <a:rPr sz="2600" dirty="0">
                <a:latin typeface="Arial MT"/>
                <a:cs typeface="Arial MT"/>
              </a:rPr>
              <a:t>index </a:t>
            </a:r>
            <a:r>
              <a:rPr sz="2600" spc="5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entries is a severe problem because every </a:t>
            </a:r>
            <a:r>
              <a:rPr sz="2600" spc="-5" dirty="0">
                <a:latin typeface="Arial MT"/>
                <a:cs typeface="Arial MT"/>
              </a:rPr>
              <a:t>level </a:t>
            </a:r>
            <a:r>
              <a:rPr sz="2600" dirty="0">
                <a:latin typeface="Arial MT"/>
                <a:cs typeface="Arial MT"/>
              </a:rPr>
              <a:t>of </a:t>
            </a:r>
            <a:r>
              <a:rPr sz="2600" spc="-710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the</a:t>
            </a:r>
            <a:r>
              <a:rPr sz="2600" spc="-10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index is an</a:t>
            </a:r>
            <a:r>
              <a:rPr sz="2600" spc="-5" dirty="0">
                <a:latin typeface="Arial MT"/>
                <a:cs typeface="Arial MT"/>
              </a:rPr>
              <a:t> </a:t>
            </a:r>
            <a:r>
              <a:rPr sz="2600" i="1" dirty="0">
                <a:latin typeface="Arial"/>
                <a:cs typeface="Arial"/>
              </a:rPr>
              <a:t>ordered</a:t>
            </a:r>
            <a:r>
              <a:rPr sz="2600" i="1" spc="-10" dirty="0">
                <a:latin typeface="Arial"/>
                <a:cs typeface="Arial"/>
              </a:rPr>
              <a:t> </a:t>
            </a:r>
            <a:r>
              <a:rPr sz="2600" i="1" spc="-5" dirty="0">
                <a:latin typeface="Arial"/>
                <a:cs typeface="Arial"/>
              </a:rPr>
              <a:t>file</a:t>
            </a:r>
            <a:r>
              <a:rPr sz="2600" spc="-5" dirty="0">
                <a:latin typeface="Arial MT"/>
                <a:cs typeface="Arial MT"/>
              </a:rPr>
              <a:t>.</a:t>
            </a:r>
            <a:endParaRPr sz="2600" dirty="0"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27141579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26707" y="624834"/>
            <a:ext cx="8017162" cy="9977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3200" b="0" spc="-5" dirty="0">
                <a:solidFill>
                  <a:schemeClr val="tx1"/>
                </a:solidFill>
                <a:latin typeface="Arial MT"/>
                <a:cs typeface="Arial MT"/>
              </a:rPr>
              <a:t>Dynamic Multilevel Indexes Using </a:t>
            </a:r>
            <a:r>
              <a:rPr sz="3200" b="0" dirty="0">
                <a:solidFill>
                  <a:schemeClr val="tx1"/>
                </a:solidFill>
                <a:latin typeface="Arial MT"/>
                <a:cs typeface="Arial MT"/>
              </a:rPr>
              <a:t>B- </a:t>
            </a:r>
            <a:r>
              <a:rPr sz="3200" b="0" spc="-875" dirty="0">
                <a:solidFill>
                  <a:schemeClr val="tx1"/>
                </a:solidFill>
                <a:latin typeface="Arial MT"/>
                <a:cs typeface="Arial MT"/>
              </a:rPr>
              <a:t> </a:t>
            </a:r>
            <a:r>
              <a:rPr sz="3200" b="0" spc="-5" dirty="0">
                <a:solidFill>
                  <a:schemeClr val="tx1"/>
                </a:solidFill>
                <a:latin typeface="Arial MT"/>
                <a:cs typeface="Arial MT"/>
              </a:rPr>
              <a:t>Trees </a:t>
            </a:r>
            <a:r>
              <a:rPr sz="3200" b="0" spc="-10" dirty="0">
                <a:solidFill>
                  <a:schemeClr val="tx1"/>
                </a:solidFill>
                <a:latin typeface="Arial MT"/>
                <a:cs typeface="Arial MT"/>
              </a:rPr>
              <a:t>and</a:t>
            </a:r>
            <a:r>
              <a:rPr sz="3200" b="0" spc="-15" dirty="0">
                <a:solidFill>
                  <a:schemeClr val="tx1"/>
                </a:solidFill>
                <a:latin typeface="Arial MT"/>
                <a:cs typeface="Arial MT"/>
              </a:rPr>
              <a:t> </a:t>
            </a:r>
            <a:r>
              <a:rPr sz="3200" b="0" spc="-5" dirty="0">
                <a:solidFill>
                  <a:schemeClr val="tx1"/>
                </a:solidFill>
                <a:latin typeface="Arial MT"/>
                <a:cs typeface="Arial MT"/>
              </a:rPr>
              <a:t>B+-Trees</a:t>
            </a:r>
            <a:endParaRPr sz="3200" dirty="0">
              <a:solidFill>
                <a:schemeClr val="tx1"/>
              </a:solidFill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41486" y="1836419"/>
            <a:ext cx="9963727" cy="3575338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354965" marR="262255" indent="-342900">
              <a:lnSpc>
                <a:spcPts val="2870"/>
              </a:lnSpc>
              <a:spcBef>
                <a:spcPts val="200"/>
              </a:spcBef>
              <a:buClr>
                <a:srgbClr val="990032"/>
              </a:buClr>
              <a:buSzPct val="58333"/>
              <a:buFont typeface="Lucida Sans Unicode"/>
              <a:buChar char="■"/>
              <a:tabLst>
                <a:tab pos="354965" algn="l"/>
                <a:tab pos="355600" algn="l"/>
              </a:tabLst>
            </a:pPr>
            <a:r>
              <a:rPr sz="2400" dirty="0">
                <a:latin typeface="Arial MT"/>
                <a:cs typeface="Arial MT"/>
              </a:rPr>
              <a:t>Most</a:t>
            </a:r>
            <a:r>
              <a:rPr sz="2400" spc="-5" dirty="0">
                <a:latin typeface="Arial MT"/>
                <a:cs typeface="Arial MT"/>
              </a:rPr>
              <a:t> multi-level </a:t>
            </a:r>
            <a:r>
              <a:rPr sz="2400" dirty="0">
                <a:latin typeface="Arial MT"/>
                <a:cs typeface="Arial MT"/>
              </a:rPr>
              <a:t>indexes </a:t>
            </a:r>
            <a:r>
              <a:rPr sz="2400" spc="-5" dirty="0">
                <a:latin typeface="Arial MT"/>
                <a:cs typeface="Arial MT"/>
              </a:rPr>
              <a:t>use</a:t>
            </a:r>
            <a:r>
              <a:rPr sz="240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B-tree</a:t>
            </a:r>
            <a:r>
              <a:rPr sz="2400" spc="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or</a:t>
            </a:r>
            <a:r>
              <a:rPr sz="2400" spc="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B+-tree</a:t>
            </a:r>
            <a:r>
              <a:rPr sz="240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data </a:t>
            </a:r>
            <a:r>
              <a:rPr sz="240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structures</a:t>
            </a:r>
            <a:r>
              <a:rPr sz="2400" spc="-1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because</a:t>
            </a:r>
            <a:r>
              <a:rPr sz="2400" spc="1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of</a:t>
            </a:r>
            <a:r>
              <a:rPr sz="2400" spc="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the</a:t>
            </a:r>
            <a:r>
              <a:rPr sz="2400" spc="1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insertion</a:t>
            </a:r>
            <a:r>
              <a:rPr sz="2400" spc="1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and</a:t>
            </a:r>
            <a:r>
              <a:rPr sz="2400" spc="1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deletion</a:t>
            </a:r>
            <a:r>
              <a:rPr sz="2400" spc="1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problem</a:t>
            </a:r>
          </a:p>
          <a:p>
            <a:pPr marL="756285" marR="54610" lvl="1" indent="-287020">
              <a:lnSpc>
                <a:spcPct val="100000"/>
              </a:lnSpc>
              <a:spcBef>
                <a:spcPts val="440"/>
              </a:spcBef>
              <a:buClr>
                <a:srgbClr val="323299"/>
              </a:buClr>
              <a:buSzPct val="54545"/>
              <a:buFont typeface="Lucida Sans Unicode"/>
              <a:buChar char="■"/>
              <a:tabLst>
                <a:tab pos="756285" algn="l"/>
                <a:tab pos="756920" algn="l"/>
              </a:tabLst>
            </a:pPr>
            <a:r>
              <a:rPr sz="2200" spc="-5" dirty="0">
                <a:latin typeface="Arial MT"/>
                <a:cs typeface="Arial MT"/>
              </a:rPr>
              <a:t>This</a:t>
            </a:r>
            <a:r>
              <a:rPr sz="2200" spc="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leaves</a:t>
            </a:r>
            <a:r>
              <a:rPr sz="2200" spc="1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space</a:t>
            </a:r>
            <a:r>
              <a:rPr sz="2200" spc="1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in</a:t>
            </a:r>
            <a:r>
              <a:rPr sz="2200" spc="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each</a:t>
            </a:r>
            <a:r>
              <a:rPr sz="2200" spc="1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tree</a:t>
            </a:r>
            <a:r>
              <a:rPr sz="2200" spc="1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node</a:t>
            </a:r>
            <a:r>
              <a:rPr sz="2200" spc="1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(disk</a:t>
            </a:r>
            <a:r>
              <a:rPr sz="2200" spc="1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block) </a:t>
            </a:r>
            <a:r>
              <a:rPr sz="2200" dirty="0">
                <a:latin typeface="Arial MT"/>
                <a:cs typeface="Arial MT"/>
              </a:rPr>
              <a:t>to</a:t>
            </a:r>
            <a:r>
              <a:rPr sz="2200" spc="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allow</a:t>
            </a:r>
            <a:r>
              <a:rPr sz="2200" spc="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for </a:t>
            </a:r>
            <a:r>
              <a:rPr sz="2200" spc="-59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new</a:t>
            </a:r>
            <a:r>
              <a:rPr sz="2200" spc="-1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index</a:t>
            </a:r>
            <a:r>
              <a:rPr sz="2200" spc="-10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entries</a:t>
            </a:r>
          </a:p>
          <a:p>
            <a:pPr marL="354965" marR="5080" indent="-342900">
              <a:lnSpc>
                <a:spcPct val="100000"/>
              </a:lnSpc>
              <a:spcBef>
                <a:spcPts val="560"/>
              </a:spcBef>
              <a:buClr>
                <a:srgbClr val="990032"/>
              </a:buClr>
              <a:buSzPct val="58333"/>
              <a:buFont typeface="Lucida Sans Unicode"/>
              <a:buChar char="■"/>
              <a:tabLst>
                <a:tab pos="354965" algn="l"/>
                <a:tab pos="355600" algn="l"/>
              </a:tabLst>
            </a:pPr>
            <a:r>
              <a:rPr sz="2400" spc="-5" dirty="0">
                <a:latin typeface="Arial MT"/>
                <a:cs typeface="Arial MT"/>
              </a:rPr>
              <a:t>These</a:t>
            </a:r>
            <a:r>
              <a:rPr sz="240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data</a:t>
            </a:r>
            <a:r>
              <a:rPr sz="2400" spc="1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structures </a:t>
            </a:r>
            <a:r>
              <a:rPr sz="2400" dirty="0">
                <a:latin typeface="Arial MT"/>
                <a:cs typeface="Arial MT"/>
              </a:rPr>
              <a:t>are</a:t>
            </a:r>
            <a:r>
              <a:rPr sz="2400" spc="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variations</a:t>
            </a:r>
            <a:r>
              <a:rPr sz="2400" spc="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of</a:t>
            </a:r>
            <a:r>
              <a:rPr sz="2400" spc="1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search</a:t>
            </a:r>
            <a:r>
              <a:rPr sz="2400" spc="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trees</a:t>
            </a:r>
            <a:r>
              <a:rPr sz="2400" spc="-5" dirty="0">
                <a:latin typeface="Arial MT"/>
                <a:cs typeface="Arial MT"/>
              </a:rPr>
              <a:t> that </a:t>
            </a:r>
            <a:r>
              <a:rPr sz="2400" dirty="0">
                <a:latin typeface="Arial MT"/>
                <a:cs typeface="Arial MT"/>
              </a:rPr>
              <a:t> allow </a:t>
            </a:r>
            <a:r>
              <a:rPr sz="2400" spc="-5" dirty="0">
                <a:latin typeface="Arial MT"/>
                <a:cs typeface="Arial MT"/>
              </a:rPr>
              <a:t>efficient</a:t>
            </a:r>
            <a:r>
              <a:rPr sz="2400" spc="1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insertion</a:t>
            </a:r>
            <a:r>
              <a:rPr sz="2400" spc="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and</a:t>
            </a:r>
            <a:r>
              <a:rPr sz="2400" spc="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deletion</a:t>
            </a:r>
            <a:r>
              <a:rPr sz="2400" spc="1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of</a:t>
            </a:r>
            <a:r>
              <a:rPr sz="2400" spc="1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new</a:t>
            </a:r>
            <a:r>
              <a:rPr sz="240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search</a:t>
            </a:r>
            <a:r>
              <a:rPr sz="2400" spc="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values.</a:t>
            </a:r>
            <a:endParaRPr sz="2400" dirty="0">
              <a:latin typeface="Arial MT"/>
              <a:cs typeface="Arial MT"/>
            </a:endParaRPr>
          </a:p>
          <a:p>
            <a:pPr marL="354965" marR="1104265" indent="-342900">
              <a:lnSpc>
                <a:spcPct val="100000"/>
              </a:lnSpc>
              <a:spcBef>
                <a:spcPts val="560"/>
              </a:spcBef>
              <a:buClr>
                <a:srgbClr val="990032"/>
              </a:buClr>
              <a:buSzPct val="58333"/>
              <a:buFont typeface="Lucida Sans Unicode"/>
              <a:buChar char="■"/>
              <a:tabLst>
                <a:tab pos="354965" algn="l"/>
                <a:tab pos="355600" algn="l"/>
              </a:tabLst>
            </a:pPr>
            <a:r>
              <a:rPr sz="2400" dirty="0">
                <a:latin typeface="Arial MT"/>
                <a:cs typeface="Arial MT"/>
              </a:rPr>
              <a:t>In </a:t>
            </a:r>
            <a:r>
              <a:rPr sz="2400" spc="-5" dirty="0">
                <a:latin typeface="Arial MT"/>
                <a:cs typeface="Arial MT"/>
              </a:rPr>
              <a:t>B-Tree</a:t>
            </a:r>
            <a:r>
              <a:rPr sz="240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and</a:t>
            </a:r>
            <a:r>
              <a:rPr sz="240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B+-Tree</a:t>
            </a:r>
            <a:r>
              <a:rPr sz="240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data</a:t>
            </a:r>
            <a:r>
              <a:rPr sz="2400" spc="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structures,</a:t>
            </a:r>
            <a:r>
              <a:rPr sz="2400" spc="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each</a:t>
            </a:r>
            <a:r>
              <a:rPr sz="2400" dirty="0">
                <a:latin typeface="Arial MT"/>
                <a:cs typeface="Arial MT"/>
              </a:rPr>
              <a:t> node </a:t>
            </a:r>
            <a:r>
              <a:rPr sz="2400" spc="-65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corresponds</a:t>
            </a:r>
            <a:r>
              <a:rPr sz="2400" spc="-1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to a </a:t>
            </a:r>
            <a:r>
              <a:rPr sz="2400" spc="-5" dirty="0">
                <a:latin typeface="Arial MT"/>
                <a:cs typeface="Arial MT"/>
              </a:rPr>
              <a:t>disk</a:t>
            </a:r>
            <a:r>
              <a:rPr sz="2400" spc="-1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block</a:t>
            </a:r>
            <a:endParaRPr sz="2400" dirty="0"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spcBef>
                <a:spcPts val="565"/>
              </a:spcBef>
              <a:buClr>
                <a:srgbClr val="990032"/>
              </a:buClr>
              <a:buSzPct val="58333"/>
              <a:buFont typeface="Lucida Sans Unicode"/>
              <a:buChar char="■"/>
              <a:tabLst>
                <a:tab pos="354965" algn="l"/>
                <a:tab pos="355600" algn="l"/>
              </a:tabLst>
            </a:pPr>
            <a:r>
              <a:rPr sz="2400" spc="-5" dirty="0">
                <a:latin typeface="Arial MT"/>
                <a:cs typeface="Arial MT"/>
              </a:rPr>
              <a:t>Each</a:t>
            </a:r>
            <a:r>
              <a:rPr sz="2400" dirty="0">
                <a:latin typeface="Arial MT"/>
                <a:cs typeface="Arial MT"/>
              </a:rPr>
              <a:t> node</a:t>
            </a:r>
            <a:r>
              <a:rPr sz="2400" spc="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is</a:t>
            </a:r>
            <a:r>
              <a:rPr sz="2400" spc="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kept</a:t>
            </a:r>
            <a:r>
              <a:rPr sz="2400" spc="1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between</a:t>
            </a:r>
            <a:r>
              <a:rPr sz="2400" spc="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half-full</a:t>
            </a:r>
            <a:r>
              <a:rPr sz="2400" dirty="0">
                <a:latin typeface="Arial MT"/>
                <a:cs typeface="Arial MT"/>
              </a:rPr>
              <a:t> and</a:t>
            </a:r>
            <a:r>
              <a:rPr sz="2400" spc="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completely</a:t>
            </a:r>
            <a:r>
              <a:rPr sz="240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full</a:t>
            </a:r>
            <a:endParaRPr sz="2400" dirty="0"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33903286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26707" y="624834"/>
            <a:ext cx="8017162" cy="9977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3200" b="0" spc="-5" dirty="0">
                <a:solidFill>
                  <a:schemeClr val="tx1"/>
                </a:solidFill>
                <a:latin typeface="Arial MT"/>
                <a:cs typeface="Arial MT"/>
              </a:rPr>
              <a:t>Dynamic Multilevel Indexes Using </a:t>
            </a:r>
            <a:r>
              <a:rPr sz="3200" b="0" dirty="0">
                <a:solidFill>
                  <a:schemeClr val="tx1"/>
                </a:solidFill>
                <a:latin typeface="Arial MT"/>
                <a:cs typeface="Arial MT"/>
              </a:rPr>
              <a:t>B- </a:t>
            </a:r>
            <a:r>
              <a:rPr sz="3200" b="0" spc="-875" dirty="0">
                <a:solidFill>
                  <a:schemeClr val="tx1"/>
                </a:solidFill>
                <a:latin typeface="Arial MT"/>
                <a:cs typeface="Arial MT"/>
              </a:rPr>
              <a:t> </a:t>
            </a:r>
            <a:r>
              <a:rPr sz="3200" b="0" spc="-5" dirty="0">
                <a:solidFill>
                  <a:schemeClr val="tx1"/>
                </a:solidFill>
                <a:latin typeface="Arial MT"/>
                <a:cs typeface="Arial MT"/>
              </a:rPr>
              <a:t>Trees </a:t>
            </a:r>
            <a:r>
              <a:rPr sz="3200" b="0" spc="-10" dirty="0">
                <a:solidFill>
                  <a:schemeClr val="tx1"/>
                </a:solidFill>
                <a:latin typeface="Arial MT"/>
                <a:cs typeface="Arial MT"/>
              </a:rPr>
              <a:t>and</a:t>
            </a:r>
            <a:r>
              <a:rPr sz="3200" b="0" spc="-15" dirty="0">
                <a:solidFill>
                  <a:schemeClr val="tx1"/>
                </a:solidFill>
                <a:latin typeface="Arial MT"/>
                <a:cs typeface="Arial MT"/>
              </a:rPr>
              <a:t> </a:t>
            </a:r>
            <a:r>
              <a:rPr sz="3200" b="0" spc="-5" dirty="0">
                <a:solidFill>
                  <a:schemeClr val="tx1"/>
                </a:solidFill>
                <a:latin typeface="Arial MT"/>
                <a:cs typeface="Arial MT"/>
              </a:rPr>
              <a:t>B+-Trees</a:t>
            </a:r>
            <a:r>
              <a:rPr sz="3200" b="0" spc="-20" dirty="0">
                <a:solidFill>
                  <a:schemeClr val="tx1"/>
                </a:solidFill>
                <a:latin typeface="Arial MT"/>
                <a:cs typeface="Arial MT"/>
              </a:rPr>
              <a:t> </a:t>
            </a:r>
            <a:r>
              <a:rPr sz="3200" b="0" spc="-5" dirty="0">
                <a:solidFill>
                  <a:schemeClr val="tx1"/>
                </a:solidFill>
                <a:latin typeface="Arial MT"/>
                <a:cs typeface="Arial MT"/>
              </a:rPr>
              <a:t>(cont.)</a:t>
            </a:r>
            <a:endParaRPr sz="3200" dirty="0">
              <a:solidFill>
                <a:schemeClr val="tx1"/>
              </a:solidFill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41486" y="1805492"/>
            <a:ext cx="9849041" cy="3070071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354965" marR="596265" indent="-342900">
              <a:lnSpc>
                <a:spcPts val="3020"/>
              </a:lnSpc>
              <a:spcBef>
                <a:spcPts val="480"/>
              </a:spcBef>
              <a:buClr>
                <a:srgbClr val="990032"/>
              </a:buClr>
              <a:buSzPct val="60714"/>
              <a:buFont typeface="Lucida Sans Unicode"/>
              <a:buChar char="■"/>
              <a:tabLst>
                <a:tab pos="354965" algn="l"/>
                <a:tab pos="355600" algn="l"/>
              </a:tabLst>
            </a:pPr>
            <a:r>
              <a:rPr sz="2800" spc="-5" dirty="0">
                <a:latin typeface="Arial MT"/>
                <a:cs typeface="Arial MT"/>
              </a:rPr>
              <a:t>An</a:t>
            </a:r>
            <a:r>
              <a:rPr sz="2800" spc="-1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insertion</a:t>
            </a:r>
            <a:r>
              <a:rPr sz="2800" spc="-1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into</a:t>
            </a:r>
            <a:r>
              <a:rPr sz="2800" spc="-1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a</a:t>
            </a:r>
            <a:r>
              <a:rPr sz="2800" spc="-1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node</a:t>
            </a:r>
            <a:r>
              <a:rPr sz="2800" spc="-1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that</a:t>
            </a:r>
            <a:r>
              <a:rPr sz="2800" spc="-1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is</a:t>
            </a:r>
            <a:r>
              <a:rPr sz="2800" spc="-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not</a:t>
            </a:r>
            <a:r>
              <a:rPr sz="2800" spc="-1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full</a:t>
            </a:r>
            <a:r>
              <a:rPr sz="2800" spc="-2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is</a:t>
            </a:r>
            <a:r>
              <a:rPr sz="2800" spc="-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quite </a:t>
            </a:r>
            <a:r>
              <a:rPr sz="2800" spc="-76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efficient</a:t>
            </a:r>
          </a:p>
          <a:p>
            <a:pPr marL="756285" marR="5080" lvl="1" indent="-287020">
              <a:lnSpc>
                <a:spcPts val="2810"/>
              </a:lnSpc>
              <a:spcBef>
                <a:spcPts val="640"/>
              </a:spcBef>
              <a:buClr>
                <a:srgbClr val="323299"/>
              </a:buClr>
              <a:buSzPct val="53846"/>
              <a:buFont typeface="Lucida Sans Unicode"/>
              <a:buChar char="■"/>
              <a:tabLst>
                <a:tab pos="756285" algn="l"/>
                <a:tab pos="756920" algn="l"/>
              </a:tabLst>
            </a:pPr>
            <a:r>
              <a:rPr sz="2600" spc="-5" dirty="0">
                <a:latin typeface="Arial MT"/>
                <a:cs typeface="Arial MT"/>
              </a:rPr>
              <a:t>If </a:t>
            </a:r>
            <a:r>
              <a:rPr sz="2600" dirty="0">
                <a:latin typeface="Arial MT"/>
                <a:cs typeface="Arial MT"/>
              </a:rPr>
              <a:t>a node </a:t>
            </a:r>
            <a:r>
              <a:rPr sz="2600" spc="5" dirty="0">
                <a:latin typeface="Arial MT"/>
                <a:cs typeface="Arial MT"/>
              </a:rPr>
              <a:t>is </a:t>
            </a:r>
            <a:r>
              <a:rPr sz="2600" spc="-5" dirty="0">
                <a:latin typeface="Arial MT"/>
                <a:cs typeface="Arial MT"/>
              </a:rPr>
              <a:t>full </a:t>
            </a:r>
            <a:r>
              <a:rPr sz="2600" dirty="0">
                <a:latin typeface="Arial MT"/>
                <a:cs typeface="Arial MT"/>
              </a:rPr>
              <a:t>the insertion causes a </a:t>
            </a:r>
            <a:r>
              <a:rPr sz="2600" spc="-5" dirty="0">
                <a:latin typeface="Arial MT"/>
                <a:cs typeface="Arial MT"/>
              </a:rPr>
              <a:t>split into </a:t>
            </a:r>
            <a:r>
              <a:rPr sz="2600" dirty="0">
                <a:latin typeface="Arial MT"/>
                <a:cs typeface="Arial MT"/>
              </a:rPr>
              <a:t>two </a:t>
            </a:r>
            <a:r>
              <a:rPr sz="2600" spc="-710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nodes</a:t>
            </a:r>
          </a:p>
          <a:p>
            <a:pPr marL="355600" indent="-342900">
              <a:lnSpc>
                <a:spcPct val="100000"/>
              </a:lnSpc>
              <a:spcBef>
                <a:spcPts val="300"/>
              </a:spcBef>
              <a:buClr>
                <a:srgbClr val="990032"/>
              </a:buClr>
              <a:buSzPct val="60714"/>
              <a:buFont typeface="Lucida Sans Unicode"/>
              <a:buChar char="■"/>
              <a:tabLst>
                <a:tab pos="354965" algn="l"/>
                <a:tab pos="355600" algn="l"/>
              </a:tabLst>
            </a:pPr>
            <a:r>
              <a:rPr sz="2800" spc="-5" dirty="0">
                <a:latin typeface="Arial MT"/>
                <a:cs typeface="Arial MT"/>
              </a:rPr>
              <a:t>Splitting may</a:t>
            </a:r>
            <a:r>
              <a:rPr sz="2800" dirty="0">
                <a:latin typeface="Arial MT"/>
                <a:cs typeface="Arial MT"/>
              </a:rPr>
              <a:t> propagate</a:t>
            </a:r>
            <a:r>
              <a:rPr sz="2800" spc="-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to</a:t>
            </a:r>
            <a:r>
              <a:rPr sz="2800" spc="-1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other tree</a:t>
            </a:r>
            <a:r>
              <a:rPr sz="2800" spc="-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levels</a:t>
            </a:r>
          </a:p>
          <a:p>
            <a:pPr marL="354965" marR="695325" indent="-342900">
              <a:lnSpc>
                <a:spcPts val="3020"/>
              </a:lnSpc>
              <a:spcBef>
                <a:spcPts val="720"/>
              </a:spcBef>
              <a:buClr>
                <a:srgbClr val="990032"/>
              </a:buClr>
              <a:buSzPct val="60714"/>
              <a:buFont typeface="Lucida Sans Unicode"/>
              <a:buChar char="■"/>
              <a:tabLst>
                <a:tab pos="354965" algn="l"/>
                <a:tab pos="355600" algn="l"/>
              </a:tabLst>
            </a:pPr>
            <a:r>
              <a:rPr sz="2800" dirty="0">
                <a:latin typeface="Arial MT"/>
                <a:cs typeface="Arial MT"/>
              </a:rPr>
              <a:t>A</a:t>
            </a:r>
            <a:r>
              <a:rPr sz="2800" spc="-2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deletion</a:t>
            </a:r>
            <a:r>
              <a:rPr sz="2800" spc="-1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is</a:t>
            </a:r>
            <a:r>
              <a:rPr sz="2800" spc="-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quite</a:t>
            </a:r>
            <a:r>
              <a:rPr sz="2800" spc="-2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efficient</a:t>
            </a:r>
            <a:r>
              <a:rPr sz="2800" spc="-10" dirty="0">
                <a:latin typeface="Arial MT"/>
                <a:cs typeface="Arial MT"/>
              </a:rPr>
              <a:t> </a:t>
            </a:r>
            <a:r>
              <a:rPr sz="2800" spc="-5" dirty="0">
                <a:latin typeface="Arial MT"/>
                <a:cs typeface="Arial MT"/>
              </a:rPr>
              <a:t>if</a:t>
            </a:r>
            <a:r>
              <a:rPr sz="2800" spc="-2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a</a:t>
            </a:r>
            <a:r>
              <a:rPr sz="2800" spc="-1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node</a:t>
            </a:r>
            <a:r>
              <a:rPr sz="2800" spc="-1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does</a:t>
            </a:r>
            <a:r>
              <a:rPr sz="2800" spc="-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not </a:t>
            </a:r>
            <a:r>
              <a:rPr sz="2800" spc="-760" dirty="0">
                <a:latin typeface="Arial MT"/>
                <a:cs typeface="Arial MT"/>
              </a:rPr>
              <a:t> </a:t>
            </a:r>
            <a:r>
              <a:rPr sz="2800" spc="-5" dirty="0">
                <a:latin typeface="Arial MT"/>
                <a:cs typeface="Arial MT"/>
              </a:rPr>
              <a:t>become </a:t>
            </a:r>
            <a:r>
              <a:rPr sz="2800" dirty="0">
                <a:latin typeface="Arial MT"/>
                <a:cs typeface="Arial MT"/>
              </a:rPr>
              <a:t>less</a:t>
            </a:r>
            <a:r>
              <a:rPr sz="2800" spc="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than</a:t>
            </a:r>
            <a:r>
              <a:rPr sz="2800" spc="-1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half full</a:t>
            </a:r>
          </a:p>
          <a:p>
            <a:pPr marL="354965" marR="219710" indent="-342900">
              <a:lnSpc>
                <a:spcPts val="3020"/>
              </a:lnSpc>
              <a:spcBef>
                <a:spcPts val="680"/>
              </a:spcBef>
              <a:buClr>
                <a:srgbClr val="990032"/>
              </a:buClr>
              <a:buSzPct val="60714"/>
              <a:buFont typeface="Lucida Sans Unicode"/>
              <a:buChar char="■"/>
              <a:tabLst>
                <a:tab pos="354965" algn="l"/>
                <a:tab pos="355600" algn="l"/>
              </a:tabLst>
            </a:pPr>
            <a:r>
              <a:rPr sz="2800" dirty="0">
                <a:latin typeface="Arial MT"/>
                <a:cs typeface="Arial MT"/>
              </a:rPr>
              <a:t>If a </a:t>
            </a:r>
            <a:r>
              <a:rPr sz="2800" spc="-5" dirty="0">
                <a:latin typeface="Arial MT"/>
                <a:cs typeface="Arial MT"/>
              </a:rPr>
              <a:t>deletion </a:t>
            </a:r>
            <a:r>
              <a:rPr sz="2800" dirty="0">
                <a:latin typeface="Arial MT"/>
                <a:cs typeface="Arial MT"/>
              </a:rPr>
              <a:t>causes a node to </a:t>
            </a:r>
            <a:r>
              <a:rPr sz="2800" spc="-5" dirty="0">
                <a:latin typeface="Arial MT"/>
                <a:cs typeface="Arial MT"/>
              </a:rPr>
              <a:t>become </a:t>
            </a:r>
            <a:r>
              <a:rPr sz="2800" dirty="0">
                <a:latin typeface="Arial MT"/>
                <a:cs typeface="Arial MT"/>
              </a:rPr>
              <a:t>less </a:t>
            </a:r>
            <a:r>
              <a:rPr sz="2800" spc="-5" dirty="0">
                <a:latin typeface="Arial MT"/>
                <a:cs typeface="Arial MT"/>
              </a:rPr>
              <a:t>than </a:t>
            </a:r>
            <a:r>
              <a:rPr sz="2800" spc="-76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half full, </a:t>
            </a:r>
            <a:r>
              <a:rPr sz="2800" spc="-5" dirty="0">
                <a:latin typeface="Arial MT"/>
                <a:cs typeface="Arial MT"/>
              </a:rPr>
              <a:t>it must </a:t>
            </a:r>
            <a:r>
              <a:rPr sz="2800" dirty="0">
                <a:latin typeface="Arial MT"/>
                <a:cs typeface="Arial MT"/>
              </a:rPr>
              <a:t>be merged </a:t>
            </a:r>
            <a:r>
              <a:rPr sz="2800" spc="-5" dirty="0">
                <a:latin typeface="Arial MT"/>
                <a:cs typeface="Arial MT"/>
              </a:rPr>
              <a:t>with </a:t>
            </a:r>
            <a:r>
              <a:rPr sz="2800" dirty="0">
                <a:latin typeface="Arial MT"/>
                <a:cs typeface="Arial MT"/>
              </a:rPr>
              <a:t>neighboring </a:t>
            </a:r>
            <a:r>
              <a:rPr sz="2800" spc="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nodes</a:t>
            </a:r>
          </a:p>
        </p:txBody>
      </p:sp>
    </p:spTree>
    <p:extLst>
      <p:ext uri="{BB962C8B-B14F-4D97-AF65-F5344CB8AC3E}">
        <p14:creationId xmlns:p14="http://schemas.microsoft.com/office/powerpoint/2010/main" val="6100255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26707" y="1055145"/>
            <a:ext cx="8467435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0" spc="-5" dirty="0">
                <a:solidFill>
                  <a:schemeClr val="tx1"/>
                </a:solidFill>
                <a:latin typeface="Arial MT"/>
                <a:cs typeface="Arial MT"/>
              </a:rPr>
              <a:t>Difference</a:t>
            </a:r>
            <a:r>
              <a:rPr sz="3200" b="0" spc="-15" dirty="0">
                <a:solidFill>
                  <a:schemeClr val="tx1"/>
                </a:solidFill>
                <a:latin typeface="Arial MT"/>
                <a:cs typeface="Arial MT"/>
              </a:rPr>
              <a:t> </a:t>
            </a:r>
            <a:r>
              <a:rPr sz="3200" b="0" spc="-5" dirty="0">
                <a:solidFill>
                  <a:schemeClr val="tx1"/>
                </a:solidFill>
                <a:latin typeface="Arial MT"/>
                <a:cs typeface="Arial MT"/>
              </a:rPr>
              <a:t>between</a:t>
            </a:r>
            <a:r>
              <a:rPr sz="3200" b="0" spc="-15" dirty="0">
                <a:solidFill>
                  <a:schemeClr val="tx1"/>
                </a:solidFill>
                <a:latin typeface="Arial MT"/>
                <a:cs typeface="Arial MT"/>
              </a:rPr>
              <a:t> </a:t>
            </a:r>
            <a:r>
              <a:rPr sz="3200" b="0" spc="-5" dirty="0">
                <a:solidFill>
                  <a:schemeClr val="tx1"/>
                </a:solidFill>
                <a:latin typeface="Arial MT"/>
                <a:cs typeface="Arial MT"/>
              </a:rPr>
              <a:t>B-tree</a:t>
            </a:r>
            <a:r>
              <a:rPr sz="3200" b="0" spc="-15" dirty="0">
                <a:solidFill>
                  <a:schemeClr val="tx1"/>
                </a:solidFill>
                <a:latin typeface="Arial MT"/>
                <a:cs typeface="Arial MT"/>
              </a:rPr>
              <a:t> </a:t>
            </a:r>
            <a:r>
              <a:rPr sz="3200" b="0" spc="-5" dirty="0">
                <a:solidFill>
                  <a:schemeClr val="tx1"/>
                </a:solidFill>
                <a:latin typeface="Arial MT"/>
                <a:cs typeface="Arial MT"/>
              </a:rPr>
              <a:t>and</a:t>
            </a:r>
            <a:r>
              <a:rPr sz="3200" b="0" spc="-25" dirty="0">
                <a:solidFill>
                  <a:schemeClr val="tx1"/>
                </a:solidFill>
                <a:latin typeface="Arial MT"/>
                <a:cs typeface="Arial MT"/>
              </a:rPr>
              <a:t> </a:t>
            </a:r>
            <a:r>
              <a:rPr sz="3200" b="0" spc="-5" dirty="0">
                <a:solidFill>
                  <a:schemeClr val="tx1"/>
                </a:solidFill>
                <a:latin typeface="Arial MT"/>
                <a:cs typeface="Arial MT"/>
              </a:rPr>
              <a:t>B+-tree</a:t>
            </a:r>
            <a:endParaRPr sz="3200" dirty="0">
              <a:solidFill>
                <a:schemeClr val="tx1"/>
              </a:solidFill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41485" y="1836420"/>
            <a:ext cx="9939097" cy="2775119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354965" marR="553085" indent="-342900">
              <a:lnSpc>
                <a:spcPct val="100400"/>
              </a:lnSpc>
              <a:spcBef>
                <a:spcPts val="80"/>
              </a:spcBef>
              <a:buClr>
                <a:srgbClr val="990032"/>
              </a:buClr>
              <a:buSzPct val="60714"/>
              <a:buFont typeface="Lucida Sans Unicode"/>
              <a:buChar char="■"/>
              <a:tabLst>
                <a:tab pos="354965" algn="l"/>
                <a:tab pos="355600" algn="l"/>
              </a:tabLst>
            </a:pPr>
            <a:r>
              <a:rPr sz="2800" dirty="0">
                <a:latin typeface="Arial MT"/>
                <a:cs typeface="Arial MT"/>
              </a:rPr>
              <a:t>In a </a:t>
            </a:r>
            <a:r>
              <a:rPr sz="2800" spc="-5" dirty="0">
                <a:latin typeface="Arial MT"/>
                <a:cs typeface="Arial MT"/>
              </a:rPr>
              <a:t>B-tree, </a:t>
            </a:r>
            <a:r>
              <a:rPr sz="2800" dirty="0">
                <a:latin typeface="Arial MT"/>
                <a:cs typeface="Arial MT"/>
              </a:rPr>
              <a:t>pointers to data records exist </a:t>
            </a:r>
            <a:r>
              <a:rPr sz="2800" spc="-5" dirty="0">
                <a:latin typeface="Arial MT"/>
                <a:cs typeface="Arial MT"/>
              </a:rPr>
              <a:t>at </a:t>
            </a:r>
            <a:r>
              <a:rPr sz="2800" dirty="0">
                <a:latin typeface="Arial MT"/>
                <a:cs typeface="Arial MT"/>
              </a:rPr>
              <a:t>all </a:t>
            </a:r>
            <a:r>
              <a:rPr sz="2800" spc="-76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levels of</a:t>
            </a:r>
            <a:r>
              <a:rPr sz="2800" spc="-10" dirty="0">
                <a:latin typeface="Arial MT"/>
                <a:cs typeface="Arial MT"/>
              </a:rPr>
              <a:t> </a:t>
            </a:r>
            <a:r>
              <a:rPr sz="2800" spc="-5" dirty="0">
                <a:latin typeface="Arial MT"/>
                <a:cs typeface="Arial MT"/>
              </a:rPr>
              <a:t>the </a:t>
            </a:r>
            <a:r>
              <a:rPr sz="2800" dirty="0">
                <a:latin typeface="Arial MT"/>
                <a:cs typeface="Arial MT"/>
              </a:rPr>
              <a:t>tree</a:t>
            </a:r>
          </a:p>
          <a:p>
            <a:pPr marL="354965" marR="165735" indent="-342900">
              <a:lnSpc>
                <a:spcPct val="100000"/>
              </a:lnSpc>
              <a:spcBef>
                <a:spcPts val="675"/>
              </a:spcBef>
              <a:buClr>
                <a:srgbClr val="990032"/>
              </a:buClr>
              <a:buSzPct val="60714"/>
              <a:buFont typeface="Lucida Sans Unicode"/>
              <a:buChar char="■"/>
              <a:tabLst>
                <a:tab pos="354965" algn="l"/>
                <a:tab pos="355600" algn="l"/>
              </a:tabLst>
            </a:pPr>
            <a:r>
              <a:rPr sz="2800" dirty="0">
                <a:latin typeface="Arial MT"/>
                <a:cs typeface="Arial MT"/>
              </a:rPr>
              <a:t>In a </a:t>
            </a:r>
            <a:r>
              <a:rPr sz="2800" spc="-5" dirty="0">
                <a:latin typeface="Arial MT"/>
                <a:cs typeface="Arial MT"/>
              </a:rPr>
              <a:t>B+-tree, </a:t>
            </a:r>
            <a:r>
              <a:rPr sz="2800" dirty="0">
                <a:latin typeface="Arial MT"/>
                <a:cs typeface="Arial MT"/>
              </a:rPr>
              <a:t>all pointers to </a:t>
            </a:r>
            <a:r>
              <a:rPr sz="2800" spc="-5" dirty="0">
                <a:latin typeface="Arial MT"/>
                <a:cs typeface="Arial MT"/>
              </a:rPr>
              <a:t>data </a:t>
            </a:r>
            <a:r>
              <a:rPr sz="2800" dirty="0">
                <a:latin typeface="Arial MT"/>
                <a:cs typeface="Arial MT"/>
              </a:rPr>
              <a:t>records </a:t>
            </a:r>
            <a:r>
              <a:rPr sz="2800" spc="-5" dirty="0">
                <a:latin typeface="Arial MT"/>
                <a:cs typeface="Arial MT"/>
              </a:rPr>
              <a:t>exists </a:t>
            </a:r>
            <a:r>
              <a:rPr sz="2800" dirty="0">
                <a:latin typeface="Arial MT"/>
                <a:cs typeface="Arial MT"/>
              </a:rPr>
              <a:t>at </a:t>
            </a:r>
            <a:r>
              <a:rPr sz="2800" spc="-76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the</a:t>
            </a:r>
            <a:r>
              <a:rPr sz="2800" spc="-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leaf-level nodes</a:t>
            </a:r>
          </a:p>
          <a:p>
            <a:pPr marL="354965" marR="5080" indent="-342900">
              <a:lnSpc>
                <a:spcPct val="100000"/>
              </a:lnSpc>
              <a:spcBef>
                <a:spcPts val="680"/>
              </a:spcBef>
              <a:buClr>
                <a:srgbClr val="990032"/>
              </a:buClr>
              <a:buSzPct val="60714"/>
              <a:buFont typeface="Lucida Sans Unicode"/>
              <a:buChar char="■"/>
              <a:tabLst>
                <a:tab pos="354965" algn="l"/>
                <a:tab pos="355600" algn="l"/>
              </a:tabLst>
            </a:pPr>
            <a:r>
              <a:rPr sz="2800" dirty="0">
                <a:latin typeface="Arial MT"/>
                <a:cs typeface="Arial MT"/>
              </a:rPr>
              <a:t>A </a:t>
            </a:r>
            <a:r>
              <a:rPr sz="2800" spc="-5" dirty="0">
                <a:latin typeface="Arial MT"/>
                <a:cs typeface="Arial MT"/>
              </a:rPr>
              <a:t>B+-tree </a:t>
            </a:r>
            <a:r>
              <a:rPr sz="2800" dirty="0">
                <a:latin typeface="Arial MT"/>
                <a:cs typeface="Arial MT"/>
              </a:rPr>
              <a:t>can have less </a:t>
            </a:r>
            <a:r>
              <a:rPr sz="2800" spc="-5" dirty="0">
                <a:latin typeface="Arial MT"/>
                <a:cs typeface="Arial MT"/>
              </a:rPr>
              <a:t>levels </a:t>
            </a:r>
            <a:r>
              <a:rPr sz="2800" dirty="0">
                <a:latin typeface="Arial MT"/>
                <a:cs typeface="Arial MT"/>
              </a:rPr>
              <a:t>(or higher capacity </a:t>
            </a:r>
            <a:r>
              <a:rPr sz="2800" spc="-76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of</a:t>
            </a:r>
            <a:r>
              <a:rPr sz="2800" spc="-1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search</a:t>
            </a:r>
            <a:r>
              <a:rPr sz="2800" spc="-2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values)</a:t>
            </a:r>
            <a:r>
              <a:rPr sz="2800" spc="-5" dirty="0">
                <a:latin typeface="Arial MT"/>
                <a:cs typeface="Arial MT"/>
              </a:rPr>
              <a:t> than </a:t>
            </a:r>
            <a:r>
              <a:rPr sz="2800" dirty="0">
                <a:latin typeface="Arial MT"/>
                <a:cs typeface="Arial MT"/>
              </a:rPr>
              <a:t>the</a:t>
            </a:r>
            <a:r>
              <a:rPr sz="2800" spc="-1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corresponding</a:t>
            </a:r>
            <a:r>
              <a:rPr sz="2800" spc="-1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B-tree</a:t>
            </a:r>
          </a:p>
        </p:txBody>
      </p:sp>
    </p:spTree>
    <p:extLst>
      <p:ext uri="{BB962C8B-B14F-4D97-AF65-F5344CB8AC3E}">
        <p14:creationId xmlns:p14="http://schemas.microsoft.com/office/powerpoint/2010/main" val="3465756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93082" y="1075765"/>
            <a:ext cx="9698182" cy="494044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26707" y="528015"/>
            <a:ext cx="4219479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0" spc="-5" dirty="0">
                <a:solidFill>
                  <a:schemeClr val="tx1"/>
                </a:solidFill>
                <a:latin typeface="Arial MT"/>
                <a:cs typeface="Arial MT"/>
              </a:rPr>
              <a:t>B-tree</a:t>
            </a:r>
            <a:r>
              <a:rPr sz="3600" b="0" spc="-70" dirty="0">
                <a:solidFill>
                  <a:schemeClr val="tx1"/>
                </a:solidFill>
                <a:latin typeface="Arial MT"/>
                <a:cs typeface="Arial MT"/>
              </a:rPr>
              <a:t> </a:t>
            </a:r>
            <a:r>
              <a:rPr sz="3600" b="0" spc="-5" dirty="0">
                <a:solidFill>
                  <a:schemeClr val="tx1"/>
                </a:solidFill>
                <a:latin typeface="Arial MT"/>
                <a:cs typeface="Arial MT"/>
              </a:rPr>
              <a:t>Structures</a:t>
            </a:r>
            <a:endParaRPr sz="3600" dirty="0">
              <a:solidFill>
                <a:schemeClr val="tx1"/>
              </a:solidFill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28726142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4"/>
          <p:cNvPicPr/>
          <p:nvPr/>
        </p:nvPicPr>
        <p:blipFill rotWithShape="1">
          <a:blip r:embed="rId2" cstate="print"/>
          <a:srcRect t="6154"/>
          <a:stretch/>
        </p:blipFill>
        <p:spPr>
          <a:xfrm>
            <a:off x="554174" y="1743740"/>
            <a:ext cx="10806552" cy="1983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5068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3424" y="350081"/>
            <a:ext cx="7450667" cy="446276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354965" marR="5080" indent="-342900" algn="just" defTabSz="914400">
              <a:lnSpc>
                <a:spcPts val="3020"/>
              </a:lnSpc>
              <a:spcBef>
                <a:spcPts val="480"/>
              </a:spcBef>
              <a:buClr>
                <a:srgbClr val="990032"/>
              </a:buClr>
              <a:buSzPct val="60714"/>
              <a:buFont typeface="Lucida Sans Unicode"/>
              <a:buChar char="■"/>
              <a:tabLst>
                <a:tab pos="355600" algn="l"/>
              </a:tabLst>
            </a:pPr>
            <a:r>
              <a:rPr lang="en-IN" sz="2800" dirty="0">
                <a:solidFill>
                  <a:schemeClr val="tx1"/>
                </a:solidFill>
                <a:latin typeface="Arial MT"/>
                <a:ea typeface="+mn-ea"/>
                <a:cs typeface="Arial MT"/>
              </a:rPr>
              <a:t>Indexing</a:t>
            </a:r>
            <a:endParaRPr sz="2800" dirty="0">
              <a:solidFill>
                <a:schemeClr val="tx1"/>
              </a:solidFill>
              <a:latin typeface="Arial MT"/>
              <a:ea typeface="+mn-ea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48586" y="1339702"/>
            <a:ext cx="10696353" cy="1456809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>
            <a:defPPr>
              <a:defRPr lang="en-US"/>
            </a:defPPr>
            <a:lvl1pPr marL="354965" marR="5080" indent="-342900" algn="just">
              <a:lnSpc>
                <a:spcPts val="3020"/>
              </a:lnSpc>
              <a:spcBef>
                <a:spcPts val="480"/>
              </a:spcBef>
              <a:buClr>
                <a:srgbClr val="990032"/>
              </a:buClr>
              <a:buSzPct val="60714"/>
              <a:buFont typeface="Lucida Sans Unicode"/>
              <a:buChar char="■"/>
              <a:tabLst>
                <a:tab pos="355600" algn="l"/>
              </a:tabLst>
              <a:defRPr sz="2800">
                <a:latin typeface="Arial MT"/>
                <a:cs typeface="Arial MT"/>
              </a:defRPr>
            </a:lvl1pPr>
          </a:lstStyle>
          <a:p>
            <a:pPr marL="355600">
              <a:lnSpc>
                <a:spcPct val="100000"/>
              </a:lnSpc>
              <a:spcBef>
                <a:spcPts val="785"/>
              </a:spcBef>
              <a:tabLst>
                <a:tab pos="354965" algn="l"/>
                <a:tab pos="355600" algn="l"/>
              </a:tabLst>
            </a:pPr>
            <a:r>
              <a:rPr lang="en-US" spc="-5" dirty="0"/>
              <a:t>Dense Indexing – If an entry is created </a:t>
            </a:r>
            <a:r>
              <a:rPr lang="en-US" spc="-5" dirty="0" err="1"/>
              <a:t>fro</a:t>
            </a:r>
            <a:r>
              <a:rPr lang="en-US" spc="-5" dirty="0"/>
              <a:t> every search Key Value</a:t>
            </a:r>
          </a:p>
          <a:p>
            <a:pPr marL="355600">
              <a:lnSpc>
                <a:spcPct val="100000"/>
              </a:lnSpc>
              <a:spcBef>
                <a:spcPts val="785"/>
              </a:spcBef>
              <a:tabLst>
                <a:tab pos="354965" algn="l"/>
                <a:tab pos="355600" algn="l"/>
              </a:tabLst>
            </a:pPr>
            <a:r>
              <a:rPr lang="en-US" spc="-5" dirty="0"/>
              <a:t>Sparse Indexing – If an index entry is created for some records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6974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440417"/>
          </a:xfrm>
        </p:spPr>
        <p:txBody>
          <a:bodyPr/>
          <a:lstStyle/>
          <a:p>
            <a:r>
              <a:rPr lang="en-US" b="1" dirty="0"/>
              <a:t>Insertion Operation</a:t>
            </a:r>
          </a:p>
        </p:txBody>
      </p:sp>
      <p:sp>
        <p:nvSpPr>
          <p:cNvPr id="3" name="Rectangle 2"/>
          <p:cNvSpPr/>
          <p:nvPr/>
        </p:nvSpPr>
        <p:spPr>
          <a:xfrm>
            <a:off x="606055" y="1244008"/>
            <a:ext cx="10770781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/>
              <a:t>If the tree is empty, allocate a root node and insert the key.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Update the allowed number of keys in the node.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Search the appropriate node for insertion.</a:t>
            </a:r>
          </a:p>
          <a:p>
            <a:pPr>
              <a:lnSpc>
                <a:spcPct val="150000"/>
              </a:lnSpc>
            </a:pPr>
            <a:endParaRPr lang="en-US" sz="2000" dirty="0"/>
          </a:p>
          <a:p>
            <a:pPr>
              <a:lnSpc>
                <a:spcPct val="150000"/>
              </a:lnSpc>
            </a:pPr>
            <a:r>
              <a:rPr lang="en-US" sz="2000" dirty="0"/>
              <a:t>If the node is not full, follow the steps below.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	Insert the node in increasing order.</a:t>
            </a:r>
          </a:p>
          <a:p>
            <a:pPr>
              <a:lnSpc>
                <a:spcPct val="150000"/>
              </a:lnSpc>
            </a:pPr>
            <a:endParaRPr lang="en-US" sz="2000" dirty="0"/>
          </a:p>
          <a:p>
            <a:pPr>
              <a:lnSpc>
                <a:spcPct val="150000"/>
              </a:lnSpc>
            </a:pPr>
            <a:r>
              <a:rPr lang="en-US" sz="2000" dirty="0"/>
              <a:t>If the node is full, follow the steps below.</a:t>
            </a:r>
          </a:p>
          <a:p>
            <a:pPr lvl="1">
              <a:lnSpc>
                <a:spcPct val="150000"/>
              </a:lnSpc>
            </a:pPr>
            <a:r>
              <a:rPr lang="en-US" sz="2000" dirty="0"/>
              <a:t>Insert the elements in increasing order.</a:t>
            </a:r>
          </a:p>
          <a:p>
            <a:pPr lvl="1">
              <a:lnSpc>
                <a:spcPct val="150000"/>
              </a:lnSpc>
            </a:pPr>
            <a:r>
              <a:rPr lang="en-US" sz="2000" dirty="0"/>
              <a:t>Now, there are elements greater than its limit. So, split at the median.</a:t>
            </a:r>
          </a:p>
          <a:p>
            <a:pPr lvl="1">
              <a:lnSpc>
                <a:spcPct val="150000"/>
              </a:lnSpc>
            </a:pPr>
            <a:r>
              <a:rPr lang="en-US" sz="2000" dirty="0"/>
              <a:t>Push the median key upwards and make the left keys as a left child and the right keys as a right child.</a:t>
            </a:r>
          </a:p>
        </p:txBody>
      </p:sp>
    </p:spTree>
    <p:extLst>
      <p:ext uri="{BB962C8B-B14F-4D97-AF65-F5344CB8AC3E}">
        <p14:creationId xmlns:p14="http://schemas.microsoft.com/office/powerpoint/2010/main" val="30726685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514845"/>
          </a:xfrm>
        </p:spPr>
        <p:txBody>
          <a:bodyPr/>
          <a:lstStyle/>
          <a:p>
            <a:r>
              <a:rPr lang="en-US" dirty="0"/>
              <a:t>Another Example</a:t>
            </a:r>
            <a:endParaRPr lang="en-IN" dirty="0"/>
          </a:p>
        </p:txBody>
      </p:sp>
      <p:sp>
        <p:nvSpPr>
          <p:cNvPr id="3" name="TextBox 2"/>
          <p:cNvSpPr txBox="1"/>
          <p:nvPr/>
        </p:nvSpPr>
        <p:spPr>
          <a:xfrm>
            <a:off x="574158" y="1212112"/>
            <a:ext cx="9526772" cy="3721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elements to be inserted are 8, 9, 10, 11, 15, 17, 20.</a:t>
            </a:r>
            <a:endParaRPr lang="en-IN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36" t="32000" r="10959" b="22560"/>
          <a:stretch/>
        </p:blipFill>
        <p:spPr bwMode="auto">
          <a:xfrm>
            <a:off x="1690577" y="1998921"/>
            <a:ext cx="8402644" cy="4072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939387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514845"/>
          </a:xfrm>
        </p:spPr>
        <p:txBody>
          <a:bodyPr/>
          <a:lstStyle/>
          <a:p>
            <a:r>
              <a:rPr lang="en-US" dirty="0"/>
              <a:t>Another Example</a:t>
            </a:r>
            <a:endParaRPr lang="en-IN" dirty="0"/>
          </a:p>
        </p:txBody>
      </p:sp>
      <p:sp>
        <p:nvSpPr>
          <p:cNvPr id="3" name="TextBox 2"/>
          <p:cNvSpPr txBox="1"/>
          <p:nvPr/>
        </p:nvSpPr>
        <p:spPr>
          <a:xfrm>
            <a:off x="574158" y="1212112"/>
            <a:ext cx="9526772" cy="3721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elements to be inserted are 8, 9, 10, 11, 15, 17, 20.</a:t>
            </a:r>
            <a:endParaRPr lang="en-IN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99" t="26046" r="10872" b="19225"/>
          <a:stretch/>
        </p:blipFill>
        <p:spPr bwMode="auto">
          <a:xfrm>
            <a:off x="1371599" y="1967024"/>
            <a:ext cx="7899991" cy="47751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307342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514845"/>
          </a:xfrm>
        </p:spPr>
        <p:txBody>
          <a:bodyPr/>
          <a:lstStyle/>
          <a:p>
            <a:r>
              <a:rPr lang="en-US" dirty="0"/>
              <a:t>Another Example</a:t>
            </a:r>
            <a:endParaRPr lang="en-IN" dirty="0"/>
          </a:p>
        </p:txBody>
      </p:sp>
      <p:sp>
        <p:nvSpPr>
          <p:cNvPr id="3" name="TextBox 2"/>
          <p:cNvSpPr txBox="1"/>
          <p:nvPr/>
        </p:nvSpPr>
        <p:spPr>
          <a:xfrm>
            <a:off x="574158" y="1212112"/>
            <a:ext cx="9526772" cy="3721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elements to be inserted are 8, 9, 10, 11, 15, 17, 20.</a:t>
            </a:r>
            <a:endParaRPr lang="en-IN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98" t="20387" r="10785" b="23876"/>
          <a:stretch/>
        </p:blipFill>
        <p:spPr bwMode="auto">
          <a:xfrm>
            <a:off x="1807535" y="1982972"/>
            <a:ext cx="7240772" cy="44496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042070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440417"/>
          </a:xfrm>
        </p:spPr>
        <p:txBody>
          <a:bodyPr/>
          <a:lstStyle/>
          <a:p>
            <a:r>
              <a:rPr lang="en-IN" b="1" dirty="0"/>
              <a:t>Deletion Operation</a:t>
            </a:r>
          </a:p>
        </p:txBody>
      </p:sp>
      <p:sp>
        <p:nvSpPr>
          <p:cNvPr id="3" name="Rectangle 2"/>
          <p:cNvSpPr/>
          <p:nvPr/>
        </p:nvSpPr>
        <p:spPr>
          <a:xfrm>
            <a:off x="606055" y="1244008"/>
            <a:ext cx="10770781" cy="3266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/>
              <a:t>Before going through the steps below, one must know these facts about a B tree of degree m.</a:t>
            </a:r>
          </a:p>
          <a:p>
            <a:pPr>
              <a:lnSpc>
                <a:spcPct val="150000"/>
              </a:lnSpc>
            </a:pPr>
            <a:endParaRPr lang="en-US" sz="2000" dirty="0"/>
          </a:p>
          <a:p>
            <a:pPr>
              <a:lnSpc>
                <a:spcPct val="150000"/>
              </a:lnSpc>
            </a:pPr>
            <a:r>
              <a:rPr lang="en-US" sz="2000" dirty="0"/>
              <a:t>A node can have a maximum of m children. (i.e. 3)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A node can contain a maximum of m - 1 keys. (i.e. 2)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A node should have a minimum of ⌈m/2⌉ children. (i.e. 2)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A node (except root node) should contain a minimum of ⌈m/2⌉ - 1 keys. (i.e. 1)</a:t>
            </a:r>
          </a:p>
        </p:txBody>
      </p:sp>
    </p:spTree>
    <p:extLst>
      <p:ext uri="{BB962C8B-B14F-4D97-AF65-F5344CB8AC3E}">
        <p14:creationId xmlns:p14="http://schemas.microsoft.com/office/powerpoint/2010/main" val="30783675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770026"/>
          </a:xfrm>
        </p:spPr>
        <p:txBody>
          <a:bodyPr/>
          <a:lstStyle/>
          <a:p>
            <a:r>
              <a:rPr lang="en-US" dirty="0"/>
              <a:t>Deletion at leaf node</a:t>
            </a:r>
            <a:endParaRPr lang="en-IN" dirty="0"/>
          </a:p>
        </p:txBody>
      </p:sp>
      <p:pic>
        <p:nvPicPr>
          <p:cNvPr id="5122" name="Picture 2" descr="Delete a key from a B-tre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5882" y="918575"/>
            <a:ext cx="7510499" cy="5939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0485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Delete 31</a:t>
            </a:r>
            <a:endParaRPr lang="en-IN" dirty="0"/>
          </a:p>
        </p:txBody>
      </p:sp>
      <p:pic>
        <p:nvPicPr>
          <p:cNvPr id="6146" name="Picture 2" descr="Delete a key from a B-tre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550"/>
          <a:stretch/>
        </p:blipFill>
        <p:spPr bwMode="auto">
          <a:xfrm>
            <a:off x="559612" y="1249364"/>
            <a:ext cx="11201400" cy="4821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36063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Delete 31</a:t>
            </a:r>
            <a:endParaRPr lang="en-IN" dirty="0"/>
          </a:p>
        </p:txBody>
      </p:sp>
      <p:pic>
        <p:nvPicPr>
          <p:cNvPr id="7170" name="Picture 2" descr="Delete a key from a B-tre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291"/>
          <a:stretch/>
        </p:blipFill>
        <p:spPr bwMode="auto">
          <a:xfrm>
            <a:off x="3274827" y="237388"/>
            <a:ext cx="8082147" cy="6841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78896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Delete 30</a:t>
            </a:r>
            <a:endParaRPr lang="en-IN" dirty="0"/>
          </a:p>
        </p:txBody>
      </p:sp>
      <p:pic>
        <p:nvPicPr>
          <p:cNvPr id="8194" name="Picture 2" descr="Delete a key from a B-tre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264" b="63528"/>
          <a:stretch/>
        </p:blipFill>
        <p:spPr bwMode="auto">
          <a:xfrm>
            <a:off x="2026906" y="1483280"/>
            <a:ext cx="8318574" cy="3811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33011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Delete 30</a:t>
            </a:r>
            <a:endParaRPr lang="en-IN" dirty="0"/>
          </a:p>
        </p:txBody>
      </p:sp>
      <p:pic>
        <p:nvPicPr>
          <p:cNvPr id="9218" name="Picture 2" descr="Delete a key from a B-tre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226"/>
          <a:stretch/>
        </p:blipFill>
        <p:spPr bwMode="auto">
          <a:xfrm>
            <a:off x="2197370" y="595423"/>
            <a:ext cx="7841168" cy="6262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37810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3424" y="350081"/>
            <a:ext cx="7450667" cy="446276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354965" marR="5080" indent="-342900" algn="just" defTabSz="914400">
              <a:lnSpc>
                <a:spcPts val="3020"/>
              </a:lnSpc>
              <a:spcBef>
                <a:spcPts val="480"/>
              </a:spcBef>
              <a:buClr>
                <a:srgbClr val="990032"/>
              </a:buClr>
              <a:buSzPct val="60714"/>
              <a:buFont typeface="Lucida Sans Unicode"/>
              <a:buChar char="■"/>
              <a:tabLst>
                <a:tab pos="355600" algn="l"/>
              </a:tabLst>
            </a:pPr>
            <a:r>
              <a:rPr sz="2800" dirty="0">
                <a:solidFill>
                  <a:schemeClr val="tx1"/>
                </a:solidFill>
                <a:latin typeface="Arial MT"/>
                <a:ea typeface="+mn-ea"/>
                <a:cs typeface="Arial MT"/>
              </a:rPr>
              <a:t>Types of Single-Level Indexes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48586" y="1339702"/>
            <a:ext cx="10696353" cy="2964914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>
            <a:defPPr>
              <a:defRPr lang="en-US"/>
            </a:defPPr>
            <a:lvl1pPr marL="354965" marR="5080" indent="-342900" algn="just">
              <a:lnSpc>
                <a:spcPts val="3020"/>
              </a:lnSpc>
              <a:spcBef>
                <a:spcPts val="480"/>
              </a:spcBef>
              <a:buClr>
                <a:srgbClr val="990032"/>
              </a:buClr>
              <a:buSzPct val="60714"/>
              <a:buFont typeface="Lucida Sans Unicode"/>
              <a:buChar char="■"/>
              <a:tabLst>
                <a:tab pos="355600" algn="l"/>
              </a:tabLst>
              <a:defRPr sz="2800">
                <a:latin typeface="Arial MT"/>
                <a:cs typeface="Arial MT"/>
              </a:defRPr>
            </a:lvl1pPr>
          </a:lstStyle>
          <a:p>
            <a:pPr marL="355600">
              <a:lnSpc>
                <a:spcPct val="100000"/>
              </a:lnSpc>
              <a:spcBef>
                <a:spcPts val="785"/>
              </a:spcBef>
              <a:tabLst>
                <a:tab pos="354965" algn="l"/>
                <a:tab pos="355600" algn="l"/>
              </a:tabLst>
            </a:pPr>
            <a:r>
              <a:rPr lang="en-US" spc="-5" dirty="0"/>
              <a:t>Types </a:t>
            </a:r>
            <a:r>
              <a:rPr lang="en-US" dirty="0"/>
              <a:t>of</a:t>
            </a:r>
            <a:r>
              <a:rPr lang="en-US" spc="-20" dirty="0"/>
              <a:t> </a:t>
            </a:r>
            <a:r>
              <a:rPr lang="en-US" dirty="0"/>
              <a:t>Single-level</a:t>
            </a:r>
            <a:r>
              <a:rPr lang="en-US" spc="-10" dirty="0"/>
              <a:t> </a:t>
            </a:r>
            <a:r>
              <a:rPr lang="en-US" spc="-5" dirty="0"/>
              <a:t>Ordered</a:t>
            </a:r>
            <a:r>
              <a:rPr lang="en-US" spc="-10" dirty="0"/>
              <a:t> </a:t>
            </a:r>
            <a:r>
              <a:rPr lang="en-US" dirty="0"/>
              <a:t>Indexes</a:t>
            </a:r>
          </a:p>
          <a:p>
            <a:pPr marL="756285" lvl="1" indent="-287655">
              <a:lnSpc>
                <a:spcPct val="100000"/>
              </a:lnSpc>
              <a:spcBef>
                <a:spcPts val="640"/>
              </a:spcBef>
              <a:buClr>
                <a:srgbClr val="323299"/>
              </a:buClr>
              <a:buSzPct val="53846"/>
              <a:buFont typeface="Lucida Sans Unicode"/>
              <a:buChar char="■"/>
              <a:tabLst>
                <a:tab pos="756285" algn="l"/>
                <a:tab pos="756920" algn="l"/>
              </a:tabLst>
            </a:pPr>
            <a:r>
              <a:rPr lang="en-US" sz="2600" spc="-5" dirty="0">
                <a:latin typeface="Arial MT"/>
                <a:cs typeface="Arial MT"/>
              </a:rPr>
              <a:t>Primary</a:t>
            </a:r>
            <a:r>
              <a:rPr lang="en-US" sz="2600" spc="-25" dirty="0">
                <a:latin typeface="Arial MT"/>
                <a:cs typeface="Arial MT"/>
              </a:rPr>
              <a:t> </a:t>
            </a:r>
            <a:r>
              <a:rPr lang="en-US" sz="2600" spc="-5" dirty="0">
                <a:latin typeface="Arial MT"/>
                <a:cs typeface="Arial MT"/>
              </a:rPr>
              <a:t>Indexes –(Primary Key + Ordered)</a:t>
            </a:r>
            <a:endParaRPr lang="en-US" sz="2600" dirty="0">
              <a:latin typeface="Arial MT"/>
              <a:cs typeface="Arial MT"/>
            </a:endParaRPr>
          </a:p>
          <a:p>
            <a:pPr marL="756285" lvl="1" indent="-287655">
              <a:lnSpc>
                <a:spcPct val="100000"/>
              </a:lnSpc>
              <a:spcBef>
                <a:spcPts val="625"/>
              </a:spcBef>
              <a:buClr>
                <a:srgbClr val="323299"/>
              </a:buClr>
              <a:buSzPct val="53846"/>
              <a:buFont typeface="Lucida Sans Unicode"/>
              <a:buChar char="■"/>
              <a:tabLst>
                <a:tab pos="756285" algn="l"/>
                <a:tab pos="756920" algn="l"/>
              </a:tabLst>
            </a:pPr>
            <a:r>
              <a:rPr lang="en-US" sz="2600" spc="-5" dirty="0">
                <a:latin typeface="Arial MT"/>
                <a:cs typeface="Arial MT"/>
              </a:rPr>
              <a:t>Clustering</a:t>
            </a:r>
            <a:r>
              <a:rPr lang="en-US" sz="2600" spc="-30" dirty="0">
                <a:latin typeface="Arial MT"/>
                <a:cs typeface="Arial MT"/>
              </a:rPr>
              <a:t> </a:t>
            </a:r>
            <a:r>
              <a:rPr lang="en-US" sz="2600" dirty="0">
                <a:latin typeface="Arial MT"/>
                <a:cs typeface="Arial MT"/>
              </a:rPr>
              <a:t>Indexes -  (Non Key +Ordered)</a:t>
            </a:r>
          </a:p>
          <a:p>
            <a:pPr marL="756285" lvl="1" indent="-287655">
              <a:lnSpc>
                <a:spcPct val="100000"/>
              </a:lnSpc>
              <a:spcBef>
                <a:spcPts val="635"/>
              </a:spcBef>
              <a:buClr>
                <a:srgbClr val="323299"/>
              </a:buClr>
              <a:buSzPct val="53846"/>
              <a:buFont typeface="Lucida Sans Unicode"/>
              <a:buChar char="■"/>
              <a:tabLst>
                <a:tab pos="756285" algn="l"/>
                <a:tab pos="756920" algn="l"/>
              </a:tabLst>
            </a:pPr>
            <a:r>
              <a:rPr lang="en-US" sz="2600" dirty="0">
                <a:latin typeface="Arial MT"/>
                <a:cs typeface="Arial MT"/>
              </a:rPr>
              <a:t>Secondary</a:t>
            </a:r>
            <a:r>
              <a:rPr lang="en-US" sz="2600" spc="-45" dirty="0">
                <a:latin typeface="Arial MT"/>
                <a:cs typeface="Arial MT"/>
              </a:rPr>
              <a:t> </a:t>
            </a:r>
            <a:r>
              <a:rPr lang="en-US" sz="2600" dirty="0">
                <a:latin typeface="Arial MT"/>
                <a:cs typeface="Arial MT"/>
              </a:rPr>
              <a:t>Indexes -  (Non Key |Candidate Key </a:t>
            </a:r>
            <a:r>
              <a:rPr lang="en-US" sz="2600">
                <a:latin typeface="Arial MT"/>
                <a:cs typeface="Arial MT"/>
              </a:rPr>
              <a:t>= Unordered)</a:t>
            </a:r>
            <a:endParaRPr lang="en-US" sz="2600" dirty="0">
              <a:latin typeface="Arial MT"/>
              <a:cs typeface="Arial MT"/>
            </a:endParaRPr>
          </a:p>
          <a:p>
            <a:pPr marL="355600">
              <a:lnSpc>
                <a:spcPct val="100000"/>
              </a:lnSpc>
              <a:spcBef>
                <a:spcPts val="665"/>
              </a:spcBef>
              <a:tabLst>
                <a:tab pos="354965" algn="l"/>
                <a:tab pos="355600" algn="l"/>
              </a:tabLst>
            </a:pPr>
            <a:r>
              <a:rPr lang="en-US" spc="-5" dirty="0"/>
              <a:t>Multilevel</a:t>
            </a:r>
            <a:r>
              <a:rPr lang="en-US" spc="-10" dirty="0"/>
              <a:t> </a:t>
            </a:r>
            <a:r>
              <a:rPr lang="en-US" dirty="0"/>
              <a:t>Indexes</a:t>
            </a:r>
          </a:p>
          <a:p>
            <a:pPr>
              <a:lnSpc>
                <a:spcPct val="100000"/>
              </a:lnSpc>
              <a:spcBef>
                <a:spcPts val="685"/>
              </a:spcBef>
              <a:tabLst>
                <a:tab pos="354965" algn="l"/>
                <a:tab pos="355600" algn="l"/>
              </a:tabLst>
            </a:pPr>
            <a:r>
              <a:rPr lang="en-US" spc="-5" dirty="0"/>
              <a:t>Dynamic</a:t>
            </a:r>
            <a:r>
              <a:rPr lang="en-US" spc="10" dirty="0"/>
              <a:t> </a:t>
            </a:r>
            <a:r>
              <a:rPr lang="en-US" spc="-5" dirty="0"/>
              <a:t>Multilevel</a:t>
            </a:r>
            <a:r>
              <a:rPr lang="en-US" spc="20" dirty="0"/>
              <a:t> </a:t>
            </a:r>
            <a:r>
              <a:rPr lang="en-US" dirty="0"/>
              <a:t>Indexes</a:t>
            </a:r>
            <a:r>
              <a:rPr lang="en-US" spc="-5" dirty="0"/>
              <a:t> Using</a:t>
            </a:r>
            <a:r>
              <a:rPr lang="en-US" spc="5" dirty="0"/>
              <a:t> </a:t>
            </a:r>
            <a:r>
              <a:rPr lang="en-US" spc="-5" dirty="0"/>
              <a:t>B-Trees </a:t>
            </a:r>
            <a:r>
              <a:rPr lang="en-US" spc="-760" dirty="0"/>
              <a:t> </a:t>
            </a:r>
            <a:r>
              <a:rPr lang="en-US" dirty="0"/>
              <a:t>and</a:t>
            </a:r>
            <a:r>
              <a:rPr lang="en-US" spc="-5" dirty="0"/>
              <a:t> </a:t>
            </a:r>
            <a:r>
              <a:rPr lang="en-US" dirty="0"/>
              <a:t>B+-Trees</a:t>
            </a:r>
          </a:p>
        </p:txBody>
      </p:sp>
    </p:spTree>
    <p:extLst>
      <p:ext uri="{BB962C8B-B14F-4D97-AF65-F5344CB8AC3E}">
        <p14:creationId xmlns:p14="http://schemas.microsoft.com/office/powerpoint/2010/main" val="3943049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759394"/>
          </a:xfrm>
        </p:spPr>
        <p:txBody>
          <a:bodyPr/>
          <a:lstStyle/>
          <a:p>
            <a:r>
              <a:rPr lang="en-US" dirty="0"/>
              <a:t>Deleting internal node</a:t>
            </a:r>
            <a:endParaRPr lang="en-IN" dirty="0"/>
          </a:p>
        </p:txBody>
      </p:sp>
      <p:pic>
        <p:nvPicPr>
          <p:cNvPr id="10242" name="Picture 2" descr="Deleting an internal nod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3409"/>
          <a:stretch/>
        </p:blipFill>
        <p:spPr bwMode="auto">
          <a:xfrm>
            <a:off x="2026905" y="1727827"/>
            <a:ext cx="7525944" cy="3343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59157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759394"/>
          </a:xfrm>
        </p:spPr>
        <p:txBody>
          <a:bodyPr/>
          <a:lstStyle/>
          <a:p>
            <a:r>
              <a:rPr lang="en-US" dirty="0"/>
              <a:t>Deleting internal node</a:t>
            </a:r>
            <a:endParaRPr lang="en-IN" dirty="0"/>
          </a:p>
        </p:txBody>
      </p:sp>
      <p:pic>
        <p:nvPicPr>
          <p:cNvPr id="11266" name="Picture 2" descr="Deleting an internal nod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621"/>
          <a:stretch/>
        </p:blipFill>
        <p:spPr bwMode="auto">
          <a:xfrm>
            <a:off x="2245530" y="1116419"/>
            <a:ext cx="7111121" cy="5645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08845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759394"/>
          </a:xfrm>
        </p:spPr>
        <p:txBody>
          <a:bodyPr/>
          <a:lstStyle/>
          <a:p>
            <a:r>
              <a:rPr lang="en-US" dirty="0"/>
              <a:t>Deleting internal node</a:t>
            </a:r>
            <a:endParaRPr lang="en-IN" dirty="0"/>
          </a:p>
        </p:txBody>
      </p:sp>
      <p:pic>
        <p:nvPicPr>
          <p:cNvPr id="12290" name="Picture 2" descr="Deleting an internal nod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8893" y="1298982"/>
            <a:ext cx="6981648" cy="5559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34043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55087"/>
          </a:xfrm>
        </p:spPr>
        <p:txBody>
          <a:bodyPr/>
          <a:lstStyle/>
          <a:p>
            <a:r>
              <a:rPr lang="en-US" dirty="0"/>
              <a:t>Searching of E</a:t>
            </a:r>
            <a:endParaRPr lang="en-IN" dirty="0"/>
          </a:p>
        </p:txBody>
      </p:sp>
      <p:pic>
        <p:nvPicPr>
          <p:cNvPr id="13314" name="Picture 2" descr="b-tree_search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836" y="1562949"/>
            <a:ext cx="10325100" cy="403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72635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55087"/>
          </a:xfrm>
        </p:spPr>
        <p:txBody>
          <a:bodyPr/>
          <a:lstStyle/>
          <a:p>
            <a:r>
              <a:rPr lang="en-US" dirty="0"/>
              <a:t>Searching of 49</a:t>
            </a:r>
            <a:endParaRPr lang="en-IN" dirty="0"/>
          </a:p>
        </p:txBody>
      </p:sp>
      <p:sp>
        <p:nvSpPr>
          <p:cNvPr id="3" name="Rectangle 2"/>
          <p:cNvSpPr/>
          <p:nvPr/>
        </p:nvSpPr>
        <p:spPr>
          <a:xfrm>
            <a:off x="393405" y="1307805"/>
            <a:ext cx="1034547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Compare item 49 with root node 78. since 49 &lt; 78 hence, move to its left sub-tree.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Since, 40&lt;49&lt;56, traverse right sub-tree of 40.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49&gt;45, move to right. Compare 49.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match found, return.</a:t>
            </a:r>
          </a:p>
        </p:txBody>
      </p:sp>
      <p:pic>
        <p:nvPicPr>
          <p:cNvPr id="13316" name="Picture 4" descr="B Tre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169"/>
          <a:stretch/>
        </p:blipFill>
        <p:spPr bwMode="auto">
          <a:xfrm>
            <a:off x="0" y="3625703"/>
            <a:ext cx="12249150" cy="2902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47235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26707" y="529360"/>
            <a:ext cx="5804285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0" spc="-5" dirty="0">
                <a:solidFill>
                  <a:srgbClr val="7F0000"/>
                </a:solidFill>
                <a:latin typeface="Arial MT"/>
                <a:cs typeface="Arial MT"/>
              </a:rPr>
              <a:t>The</a:t>
            </a:r>
            <a:r>
              <a:rPr sz="3600" b="0" spc="-25" dirty="0">
                <a:solidFill>
                  <a:srgbClr val="7F0000"/>
                </a:solidFill>
                <a:latin typeface="Arial MT"/>
                <a:cs typeface="Arial MT"/>
              </a:rPr>
              <a:t> </a:t>
            </a:r>
            <a:r>
              <a:rPr sz="3600" b="0" spc="-5" dirty="0">
                <a:solidFill>
                  <a:srgbClr val="7F0000"/>
                </a:solidFill>
                <a:latin typeface="Arial MT"/>
                <a:cs typeface="Arial MT"/>
              </a:rPr>
              <a:t>Nodes</a:t>
            </a:r>
            <a:r>
              <a:rPr sz="3600" b="0" spc="-25" dirty="0">
                <a:solidFill>
                  <a:srgbClr val="7F0000"/>
                </a:solidFill>
                <a:latin typeface="Arial MT"/>
                <a:cs typeface="Arial MT"/>
              </a:rPr>
              <a:t> </a:t>
            </a:r>
            <a:r>
              <a:rPr sz="3600" b="0" dirty="0">
                <a:solidFill>
                  <a:srgbClr val="7F0000"/>
                </a:solidFill>
                <a:latin typeface="Arial MT"/>
                <a:cs typeface="Arial MT"/>
              </a:rPr>
              <a:t>of</a:t>
            </a:r>
            <a:r>
              <a:rPr sz="3600" b="0" spc="-30" dirty="0">
                <a:solidFill>
                  <a:srgbClr val="7F0000"/>
                </a:solidFill>
                <a:latin typeface="Arial MT"/>
                <a:cs typeface="Arial MT"/>
              </a:rPr>
              <a:t> </a:t>
            </a:r>
            <a:r>
              <a:rPr sz="3600" b="0" dirty="0">
                <a:solidFill>
                  <a:srgbClr val="7F0000"/>
                </a:solidFill>
                <a:latin typeface="Arial MT"/>
                <a:cs typeface="Arial MT"/>
              </a:rPr>
              <a:t>a</a:t>
            </a:r>
            <a:r>
              <a:rPr sz="3600" b="0" spc="-25" dirty="0">
                <a:solidFill>
                  <a:srgbClr val="7F0000"/>
                </a:solidFill>
                <a:latin typeface="Arial MT"/>
                <a:cs typeface="Arial MT"/>
              </a:rPr>
              <a:t> </a:t>
            </a:r>
            <a:r>
              <a:rPr sz="3600" b="0" spc="-5" dirty="0">
                <a:solidFill>
                  <a:srgbClr val="7F0000"/>
                </a:solidFill>
                <a:latin typeface="Arial MT"/>
                <a:cs typeface="Arial MT"/>
              </a:rPr>
              <a:t>B+-tree</a:t>
            </a:r>
            <a:endParaRPr sz="3600">
              <a:latin typeface="Arial MT"/>
              <a:cs typeface="Arial MT"/>
            </a:endParaRPr>
          </a:p>
        </p:txBody>
      </p:sp>
      <p:pic>
        <p:nvPicPr>
          <p:cNvPr id="3" name="object 3"/>
          <p:cNvPicPr/>
          <p:nvPr/>
        </p:nvPicPr>
        <p:blipFill rotWithShape="1">
          <a:blip r:embed="rId2" cstate="print"/>
          <a:srcRect t="5795"/>
          <a:stretch/>
        </p:blipFill>
        <p:spPr>
          <a:xfrm>
            <a:off x="554173" y="1648046"/>
            <a:ext cx="10525760" cy="3838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4417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b--searc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901" y="1741968"/>
            <a:ext cx="10887075" cy="4924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06056" y="244549"/>
            <a:ext cx="87718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/>
              <a:t>B + Tree</a:t>
            </a:r>
            <a:endParaRPr lang="en-IN" sz="5400" dirty="0"/>
          </a:p>
        </p:txBody>
      </p:sp>
    </p:spTree>
    <p:extLst>
      <p:ext uri="{BB962C8B-B14F-4D97-AF65-F5344CB8AC3E}">
        <p14:creationId xmlns:p14="http://schemas.microsoft.com/office/powerpoint/2010/main" val="18832922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Properties of a B+ Tree</a:t>
            </a:r>
            <a:br>
              <a:rPr lang="en-US" b="1" dirty="0"/>
            </a:br>
            <a:endParaRPr lang="en-IN" dirty="0"/>
          </a:p>
        </p:txBody>
      </p:sp>
      <p:sp>
        <p:nvSpPr>
          <p:cNvPr id="3" name="TextBox 2"/>
          <p:cNvSpPr txBox="1"/>
          <p:nvPr/>
        </p:nvSpPr>
        <p:spPr>
          <a:xfrm>
            <a:off x="570614" y="1786269"/>
            <a:ext cx="1162138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All leaves are at the same level.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The root has at least two children.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Each node except root can have a maximum of m children and at least m/2 children.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Each node can contain a maximum of m - 1 keys and a minimum of ⌈m/2⌉ - 1 keys.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303923219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Multilevel Indexing using B+ tre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772" y="247680"/>
            <a:ext cx="10714148" cy="6262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650777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06056" y="244549"/>
            <a:ext cx="87718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Searching a node in a B+ Tree</a:t>
            </a:r>
            <a:endParaRPr lang="en-IN" sz="4400" dirty="0"/>
          </a:p>
        </p:txBody>
      </p:sp>
      <p:sp>
        <p:nvSpPr>
          <p:cNvPr id="5" name="TextBox 4"/>
          <p:cNvSpPr txBox="1"/>
          <p:nvPr/>
        </p:nvSpPr>
        <p:spPr>
          <a:xfrm>
            <a:off x="404037" y="1435395"/>
            <a:ext cx="11525693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/>
              <a:t>The following steps are followed to search for data in a B+ Tree of order m. Let the data to be searched be k.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Start from the root node. Compare k with the keys at the root node [k1, k2, k3,......km - 1].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If k &lt; k1, go to the left child of the root node.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Else if k == k1, compare k2. If k &lt; k2, k lies between k1 and k2. So, search in the left child of k2.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If k &gt; k2, go for k3, k4,...km-1 as in steps 2 and 3.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Repeat the above steps until a leaf node is reached.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If k exists in the leaf node, return true else return false.</a:t>
            </a:r>
          </a:p>
          <a:p>
            <a:pPr>
              <a:lnSpc>
                <a:spcPct val="150000"/>
              </a:lnSpc>
            </a:pP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12399747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3424" y="350081"/>
            <a:ext cx="7450667" cy="492443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r>
              <a:rPr lang="en-IN" sz="2800" dirty="0"/>
              <a:t>Primary Index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48586" y="1339702"/>
            <a:ext cx="10696353" cy="3696333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>
            <a:defPPr>
              <a:defRPr lang="en-US"/>
            </a:defPPr>
            <a:lvl1pPr marL="354965" marR="5080" indent="-342900" algn="just">
              <a:lnSpc>
                <a:spcPts val="3020"/>
              </a:lnSpc>
              <a:spcBef>
                <a:spcPts val="480"/>
              </a:spcBef>
              <a:buClr>
                <a:srgbClr val="990032"/>
              </a:buClr>
              <a:buSzPct val="60714"/>
              <a:buFont typeface="Lucida Sans Unicode"/>
              <a:buChar char="■"/>
              <a:tabLst>
                <a:tab pos="355600" algn="l"/>
              </a:tabLst>
              <a:defRPr sz="2800">
                <a:latin typeface="Arial MT"/>
                <a:cs typeface="Arial MT"/>
              </a:defRPr>
            </a:lvl1pPr>
          </a:lstStyle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sz="2000" dirty="0"/>
              <a:t>Defined on an ordered data file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sz="2000" dirty="0"/>
              <a:t>The data file is ordered on a key field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sz="2000" dirty="0"/>
              <a:t>Includes one index entry for each block in the data file; the  index entry has the key field value for the first record in the  block, which is called the block anchor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sz="2000" dirty="0"/>
              <a:t>A similar scheme can use the last record in a block.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sz="2000" dirty="0"/>
              <a:t>A primary index is a nondense (sparse) index, since it  includes an entry for each disk block of the data file and the  keys of its anchor record rather than for every search value.</a:t>
            </a:r>
          </a:p>
        </p:txBody>
      </p:sp>
    </p:spTree>
    <p:extLst>
      <p:ext uri="{BB962C8B-B14F-4D97-AF65-F5344CB8AC3E}">
        <p14:creationId xmlns:p14="http://schemas.microsoft.com/office/powerpoint/2010/main" val="19153273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searchB-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915" y="1267895"/>
            <a:ext cx="10086975" cy="5229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847080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B+ tre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9072" y="1524849"/>
            <a:ext cx="9296400" cy="411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95423" y="520995"/>
            <a:ext cx="81977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Let us search k = 45 on the following B+ tree.</a:t>
            </a:r>
            <a:endParaRPr lang="en-IN" sz="2400" b="1" dirty="0"/>
          </a:p>
        </p:txBody>
      </p:sp>
    </p:spTree>
    <p:extLst>
      <p:ext uri="{BB962C8B-B14F-4D97-AF65-F5344CB8AC3E}">
        <p14:creationId xmlns:p14="http://schemas.microsoft.com/office/powerpoint/2010/main" val="140810739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Compare k with the root node.</a:t>
            </a:r>
            <a:br>
              <a:rPr lang="en-US" dirty="0"/>
            </a:br>
            <a:endParaRPr lang="en-IN" dirty="0"/>
          </a:p>
        </p:txBody>
      </p:sp>
      <p:pic>
        <p:nvPicPr>
          <p:cNvPr id="6146" name="Picture 2" descr="B+ tree searc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0729" y="1471686"/>
            <a:ext cx="9296400" cy="411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820243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Since k &gt; 25, go to the right child</a:t>
            </a:r>
            <a:endParaRPr lang="en-IN" dirty="0"/>
          </a:p>
        </p:txBody>
      </p:sp>
      <p:pic>
        <p:nvPicPr>
          <p:cNvPr id="7170" name="Picture 2" descr="B+ tree searc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896" y="1322831"/>
            <a:ext cx="9296400" cy="411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774558" y="5826642"/>
            <a:ext cx="5092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Go to right of the root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757122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Compare k with 35. Since k &gt; 30, compare k with 45.</a:t>
            </a:r>
            <a:endParaRPr lang="en-IN" sz="2800" dirty="0"/>
          </a:p>
        </p:txBody>
      </p:sp>
      <p:sp>
        <p:nvSpPr>
          <p:cNvPr id="3" name="TextBox 2"/>
          <p:cNvSpPr txBox="1"/>
          <p:nvPr/>
        </p:nvSpPr>
        <p:spPr>
          <a:xfrm>
            <a:off x="3774558" y="5826642"/>
            <a:ext cx="5092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k not found</a:t>
            </a:r>
          </a:p>
        </p:txBody>
      </p:sp>
      <p:pic>
        <p:nvPicPr>
          <p:cNvPr id="8194" name="Picture 2" descr="B+ tree searc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2115" y="1014486"/>
            <a:ext cx="9296400" cy="411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285738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800" dirty="0"/>
              <a:t>k is found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774558" y="5826642"/>
            <a:ext cx="5092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k is found</a:t>
            </a:r>
          </a:p>
        </p:txBody>
      </p:sp>
      <p:pic>
        <p:nvPicPr>
          <p:cNvPr id="9220" name="Picture 4" descr="B+ tree searc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1361" y="1142076"/>
            <a:ext cx="9296400" cy="411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966827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631803"/>
          </a:xfrm>
        </p:spPr>
        <p:txBody>
          <a:bodyPr/>
          <a:lstStyle/>
          <a:p>
            <a:r>
              <a:rPr lang="en-US" dirty="0"/>
              <a:t>Insertion in B+ tree</a:t>
            </a:r>
            <a:endParaRPr lang="en-IN" dirty="0"/>
          </a:p>
        </p:txBody>
      </p:sp>
      <p:pic>
        <p:nvPicPr>
          <p:cNvPr id="15362" name="Picture 2" descr="Insert 2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0121" y="2016820"/>
            <a:ext cx="11673736" cy="2639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80484" y="1562986"/>
            <a:ext cx="8112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Inserting 5, 15 and 25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5328497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631803"/>
          </a:xfrm>
        </p:spPr>
        <p:txBody>
          <a:bodyPr/>
          <a:lstStyle/>
          <a:p>
            <a:r>
              <a:rPr lang="en-US" dirty="0"/>
              <a:t>Insertion in B+ tree</a:t>
            </a:r>
            <a:endParaRPr lang="en-IN" dirty="0"/>
          </a:p>
        </p:txBody>
      </p:sp>
      <p:sp>
        <p:nvSpPr>
          <p:cNvPr id="3" name="TextBox 2"/>
          <p:cNvSpPr txBox="1"/>
          <p:nvPr/>
        </p:nvSpPr>
        <p:spPr>
          <a:xfrm>
            <a:off x="680484" y="1562986"/>
            <a:ext cx="8112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Inserting  35</a:t>
            </a:r>
            <a:endParaRPr lang="en-IN" dirty="0"/>
          </a:p>
        </p:txBody>
      </p:sp>
      <p:pic>
        <p:nvPicPr>
          <p:cNvPr id="16386" name="Picture 2" descr="Insert 3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0754" y="2819452"/>
            <a:ext cx="12653704" cy="2687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810994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738129"/>
          </a:xfrm>
        </p:spPr>
        <p:txBody>
          <a:bodyPr/>
          <a:lstStyle/>
          <a:p>
            <a:r>
              <a:rPr lang="en-US" dirty="0"/>
              <a:t>Inserting 45</a:t>
            </a:r>
            <a:endParaRPr lang="en-IN" dirty="0"/>
          </a:p>
        </p:txBody>
      </p:sp>
      <p:pic>
        <p:nvPicPr>
          <p:cNvPr id="17410" name="Picture 2" descr="Insert 4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1395" y="0"/>
            <a:ext cx="7588972" cy="6724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6741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738129"/>
          </a:xfrm>
        </p:spPr>
        <p:txBody>
          <a:bodyPr/>
          <a:lstStyle/>
          <a:p>
            <a:r>
              <a:rPr lang="en-US" dirty="0"/>
              <a:t>Deleting 40</a:t>
            </a:r>
            <a:endParaRPr lang="en-IN" dirty="0"/>
          </a:p>
        </p:txBody>
      </p:sp>
      <p:pic>
        <p:nvPicPr>
          <p:cNvPr id="18434" name="Picture 2" descr="Delete a key from a B+tre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9376" y="232144"/>
            <a:ext cx="6783203" cy="6394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91503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43290" y="0"/>
            <a:ext cx="8186040" cy="446276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354965" marR="5080" indent="-342900" algn="just" defTabSz="914400">
              <a:lnSpc>
                <a:spcPts val="3020"/>
              </a:lnSpc>
              <a:spcBef>
                <a:spcPts val="480"/>
              </a:spcBef>
              <a:buClr>
                <a:srgbClr val="990032"/>
              </a:buClr>
              <a:buSzPct val="60714"/>
              <a:buFont typeface="Lucida Sans Unicode"/>
              <a:buChar char="■"/>
              <a:tabLst>
                <a:tab pos="355600" algn="l"/>
              </a:tabLst>
            </a:pPr>
            <a:r>
              <a:rPr sz="2800" dirty="0">
                <a:solidFill>
                  <a:schemeClr val="tx1"/>
                </a:solidFill>
                <a:latin typeface="Arial MT"/>
                <a:ea typeface="+mn-ea"/>
                <a:cs typeface="Arial MT"/>
              </a:rPr>
              <a:t>Primary Index  on the Ordering  Key Field</a:t>
            </a:r>
          </a:p>
        </p:txBody>
      </p:sp>
      <p:pic>
        <p:nvPicPr>
          <p:cNvPr id="3" name="object 3"/>
          <p:cNvPicPr/>
          <p:nvPr/>
        </p:nvPicPr>
        <p:blipFill rotWithShape="1">
          <a:blip r:embed="rId2" cstate="print"/>
          <a:srcRect t="1832"/>
          <a:stretch/>
        </p:blipFill>
        <p:spPr>
          <a:xfrm>
            <a:off x="1541529" y="712381"/>
            <a:ext cx="7538675" cy="5964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3192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738129"/>
          </a:xfrm>
        </p:spPr>
        <p:txBody>
          <a:bodyPr/>
          <a:lstStyle/>
          <a:p>
            <a:r>
              <a:rPr lang="en-US" dirty="0"/>
              <a:t>Deleting 5</a:t>
            </a:r>
            <a:endParaRPr lang="en-IN" dirty="0"/>
          </a:p>
        </p:txBody>
      </p:sp>
      <p:pic>
        <p:nvPicPr>
          <p:cNvPr id="19458" name="Picture 2" descr="Delete a key from a B+tre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6967" y="225018"/>
            <a:ext cx="4710224" cy="6685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778566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738129"/>
          </a:xfrm>
        </p:spPr>
        <p:txBody>
          <a:bodyPr/>
          <a:lstStyle/>
          <a:p>
            <a:r>
              <a:rPr lang="en-US" dirty="0"/>
              <a:t>Deleting 45</a:t>
            </a:r>
            <a:endParaRPr lang="en-IN" dirty="0"/>
          </a:p>
        </p:txBody>
      </p:sp>
      <p:pic>
        <p:nvPicPr>
          <p:cNvPr id="20482" name="Picture 2" descr="Delete a key from a B+tre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2640" y="23000"/>
            <a:ext cx="4349545" cy="683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855482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738129"/>
          </a:xfrm>
        </p:spPr>
        <p:txBody>
          <a:bodyPr/>
          <a:lstStyle/>
          <a:p>
            <a:r>
              <a:rPr lang="en-US" dirty="0"/>
              <a:t>Deleting 35</a:t>
            </a:r>
            <a:endParaRPr lang="en-IN" dirty="0"/>
          </a:p>
        </p:txBody>
      </p:sp>
      <p:pic>
        <p:nvPicPr>
          <p:cNvPr id="21506" name="Picture 2" descr="Delete a key from a B+tre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0675" y="-104591"/>
            <a:ext cx="4045028" cy="6962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33279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738129"/>
          </a:xfrm>
        </p:spPr>
        <p:txBody>
          <a:bodyPr/>
          <a:lstStyle/>
          <a:p>
            <a:r>
              <a:rPr lang="en-US" dirty="0"/>
              <a:t>Deleting 25</a:t>
            </a:r>
            <a:endParaRPr lang="en-IN" dirty="0"/>
          </a:p>
        </p:txBody>
      </p:sp>
      <p:pic>
        <p:nvPicPr>
          <p:cNvPr id="22532" name="Picture 4" descr="Delete a key from a B+tre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635"/>
          <a:stretch/>
        </p:blipFill>
        <p:spPr bwMode="auto">
          <a:xfrm>
            <a:off x="7092256" y="1330299"/>
            <a:ext cx="4911902" cy="5527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Delete a key from a B+tre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493"/>
          <a:stretch/>
        </p:blipFill>
        <p:spPr bwMode="auto">
          <a:xfrm>
            <a:off x="567409" y="1183757"/>
            <a:ext cx="4812666" cy="6118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ight Arrow 2"/>
          <p:cNvSpPr/>
          <p:nvPr/>
        </p:nvSpPr>
        <p:spPr>
          <a:xfrm>
            <a:off x="5720316" y="4094149"/>
            <a:ext cx="1371940" cy="382158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279576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738129"/>
          </a:xfrm>
        </p:spPr>
        <p:txBody>
          <a:bodyPr/>
          <a:lstStyle/>
          <a:p>
            <a:r>
              <a:rPr lang="en-US" dirty="0"/>
              <a:t>Deleting 55</a:t>
            </a:r>
            <a:endParaRPr lang="en-IN" dirty="0"/>
          </a:p>
        </p:txBody>
      </p:sp>
      <p:sp>
        <p:nvSpPr>
          <p:cNvPr id="3" name="Right Arrow 2"/>
          <p:cNvSpPr/>
          <p:nvPr/>
        </p:nvSpPr>
        <p:spPr>
          <a:xfrm>
            <a:off x="5720316" y="4094149"/>
            <a:ext cx="1371940" cy="382158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pic>
        <p:nvPicPr>
          <p:cNvPr id="23554" name="Picture 2" descr="Delete a key from a B+tre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623"/>
          <a:stretch/>
        </p:blipFill>
        <p:spPr bwMode="auto">
          <a:xfrm>
            <a:off x="7353817" y="988828"/>
            <a:ext cx="4501485" cy="5869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Delete a key from a B+tre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144"/>
          <a:stretch/>
        </p:blipFill>
        <p:spPr bwMode="auto">
          <a:xfrm>
            <a:off x="903398" y="777798"/>
            <a:ext cx="4501485" cy="6291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189011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43935" y="150772"/>
            <a:ext cx="8015274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3200" b="0" spc="-5" dirty="0">
                <a:solidFill>
                  <a:schemeClr val="tx1"/>
                </a:solidFill>
                <a:latin typeface="Arial MT"/>
                <a:cs typeface="Arial MT"/>
              </a:rPr>
              <a:t>Example of </a:t>
            </a:r>
            <a:r>
              <a:rPr sz="3200" b="0" spc="-875" dirty="0">
                <a:solidFill>
                  <a:schemeClr val="tx1"/>
                </a:solidFill>
                <a:latin typeface="Arial MT"/>
                <a:cs typeface="Arial MT"/>
              </a:rPr>
              <a:t> </a:t>
            </a:r>
            <a:r>
              <a:rPr sz="3200" b="0" dirty="0">
                <a:solidFill>
                  <a:schemeClr val="tx1"/>
                </a:solidFill>
                <a:latin typeface="Arial MT"/>
                <a:cs typeface="Arial MT"/>
              </a:rPr>
              <a:t>an</a:t>
            </a:r>
            <a:r>
              <a:rPr sz="3200" b="0" spc="-100" dirty="0">
                <a:solidFill>
                  <a:schemeClr val="tx1"/>
                </a:solidFill>
                <a:latin typeface="Arial MT"/>
                <a:cs typeface="Arial MT"/>
              </a:rPr>
              <a:t> </a:t>
            </a:r>
            <a:r>
              <a:rPr sz="3200" b="0" spc="-5" dirty="0">
                <a:solidFill>
                  <a:schemeClr val="tx1"/>
                </a:solidFill>
                <a:latin typeface="Arial MT"/>
                <a:cs typeface="Arial MT"/>
              </a:rPr>
              <a:t>Insertion </a:t>
            </a:r>
            <a:r>
              <a:rPr sz="3200" b="0" spc="-880" dirty="0">
                <a:solidFill>
                  <a:schemeClr val="tx1"/>
                </a:solidFill>
                <a:latin typeface="Arial MT"/>
                <a:cs typeface="Arial MT"/>
              </a:rPr>
              <a:t> </a:t>
            </a:r>
            <a:r>
              <a:rPr sz="3200" b="0" dirty="0">
                <a:solidFill>
                  <a:schemeClr val="tx1"/>
                </a:solidFill>
                <a:latin typeface="Arial MT"/>
                <a:cs typeface="Arial MT"/>
              </a:rPr>
              <a:t>in</a:t>
            </a:r>
            <a:r>
              <a:rPr sz="3200" b="0" spc="-45" dirty="0">
                <a:solidFill>
                  <a:schemeClr val="tx1"/>
                </a:solidFill>
                <a:latin typeface="Arial MT"/>
                <a:cs typeface="Arial MT"/>
              </a:rPr>
              <a:t> </a:t>
            </a:r>
            <a:r>
              <a:rPr sz="3200" b="0" spc="5" dirty="0">
                <a:solidFill>
                  <a:schemeClr val="tx1"/>
                </a:solidFill>
                <a:latin typeface="Arial MT"/>
                <a:cs typeface="Arial MT"/>
              </a:rPr>
              <a:t>a</a:t>
            </a:r>
            <a:r>
              <a:rPr sz="3200" b="0" spc="-45" dirty="0">
                <a:solidFill>
                  <a:schemeClr val="tx1"/>
                </a:solidFill>
                <a:latin typeface="Arial MT"/>
                <a:cs typeface="Arial MT"/>
              </a:rPr>
              <a:t> </a:t>
            </a:r>
            <a:r>
              <a:rPr sz="3200" b="0" spc="-5" dirty="0">
                <a:solidFill>
                  <a:schemeClr val="tx1"/>
                </a:solidFill>
                <a:latin typeface="Arial MT"/>
                <a:cs typeface="Arial MT"/>
              </a:rPr>
              <a:t>B+-tree</a:t>
            </a:r>
            <a:endParaRPr sz="3200" dirty="0">
              <a:solidFill>
                <a:schemeClr val="tx1"/>
              </a:solidFill>
              <a:latin typeface="Arial MT"/>
              <a:cs typeface="Arial MT"/>
            </a:endParaRPr>
          </a:p>
        </p:txBody>
      </p:sp>
      <p:pic>
        <p:nvPicPr>
          <p:cNvPr id="6" name="object 6"/>
          <p:cNvPicPr/>
          <p:nvPr/>
        </p:nvPicPr>
        <p:blipFill rotWithShape="1">
          <a:blip r:embed="rId2" cstate="print"/>
          <a:srcRect b="5470"/>
          <a:stretch/>
        </p:blipFill>
        <p:spPr>
          <a:xfrm>
            <a:off x="1198127" y="796811"/>
            <a:ext cx="8232952" cy="5976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35854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ject 6"/>
          <p:cNvPicPr/>
          <p:nvPr/>
        </p:nvPicPr>
        <p:blipFill rotWithShape="1">
          <a:blip r:embed="rId2" cstate="print"/>
          <a:srcRect b="5651"/>
          <a:stretch/>
        </p:blipFill>
        <p:spPr>
          <a:xfrm>
            <a:off x="1723549" y="796817"/>
            <a:ext cx="8217892" cy="6061183"/>
          </a:xfrm>
          <a:prstGeom prst="rect">
            <a:avLst/>
          </a:prstGeom>
        </p:spPr>
      </p:pic>
      <p:sp>
        <p:nvSpPr>
          <p:cNvPr id="7" name="object 5"/>
          <p:cNvSpPr txBox="1">
            <a:spLocks noGrp="1"/>
          </p:cNvSpPr>
          <p:nvPr>
            <p:ph type="title"/>
          </p:nvPr>
        </p:nvSpPr>
        <p:spPr>
          <a:xfrm>
            <a:off x="543935" y="150772"/>
            <a:ext cx="8015274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3200" b="0" spc="-5" dirty="0">
                <a:solidFill>
                  <a:schemeClr val="tx1"/>
                </a:solidFill>
                <a:latin typeface="Arial MT"/>
                <a:cs typeface="Arial MT"/>
              </a:rPr>
              <a:t>Example of </a:t>
            </a:r>
            <a:r>
              <a:rPr sz="3200" b="0" spc="-875" dirty="0">
                <a:solidFill>
                  <a:schemeClr val="tx1"/>
                </a:solidFill>
                <a:latin typeface="Arial MT"/>
                <a:cs typeface="Arial MT"/>
              </a:rPr>
              <a:t> </a:t>
            </a:r>
            <a:r>
              <a:rPr sz="3200" b="0" dirty="0">
                <a:solidFill>
                  <a:schemeClr val="tx1"/>
                </a:solidFill>
                <a:latin typeface="Arial MT"/>
                <a:cs typeface="Arial MT"/>
              </a:rPr>
              <a:t>an</a:t>
            </a:r>
            <a:r>
              <a:rPr sz="3200" b="0" spc="-100" dirty="0">
                <a:solidFill>
                  <a:schemeClr val="tx1"/>
                </a:solidFill>
                <a:latin typeface="Arial MT"/>
                <a:cs typeface="Arial MT"/>
              </a:rPr>
              <a:t> </a:t>
            </a:r>
            <a:r>
              <a:rPr lang="en-US" sz="3200" spc="-5" dirty="0">
                <a:solidFill>
                  <a:schemeClr val="tx1"/>
                </a:solidFill>
                <a:latin typeface="Arial MT"/>
                <a:cs typeface="Arial MT"/>
              </a:rPr>
              <a:t>Deletion</a:t>
            </a:r>
            <a:r>
              <a:rPr sz="3200" b="0" spc="-5" dirty="0">
                <a:solidFill>
                  <a:schemeClr val="tx1"/>
                </a:solidFill>
                <a:latin typeface="Arial MT"/>
                <a:cs typeface="Arial MT"/>
              </a:rPr>
              <a:t> </a:t>
            </a:r>
            <a:r>
              <a:rPr sz="3200" b="0" spc="-880" dirty="0">
                <a:solidFill>
                  <a:schemeClr val="tx1"/>
                </a:solidFill>
                <a:latin typeface="Arial MT"/>
                <a:cs typeface="Arial MT"/>
              </a:rPr>
              <a:t> </a:t>
            </a:r>
            <a:r>
              <a:rPr sz="3200" b="0" dirty="0">
                <a:solidFill>
                  <a:schemeClr val="tx1"/>
                </a:solidFill>
                <a:latin typeface="Arial MT"/>
                <a:cs typeface="Arial MT"/>
              </a:rPr>
              <a:t>in</a:t>
            </a:r>
            <a:r>
              <a:rPr sz="3200" b="0" spc="-45" dirty="0">
                <a:solidFill>
                  <a:schemeClr val="tx1"/>
                </a:solidFill>
                <a:latin typeface="Arial MT"/>
                <a:cs typeface="Arial MT"/>
              </a:rPr>
              <a:t> </a:t>
            </a:r>
            <a:r>
              <a:rPr sz="3200" b="0" spc="5" dirty="0">
                <a:solidFill>
                  <a:schemeClr val="tx1"/>
                </a:solidFill>
                <a:latin typeface="Arial MT"/>
                <a:cs typeface="Arial MT"/>
              </a:rPr>
              <a:t>a</a:t>
            </a:r>
            <a:r>
              <a:rPr sz="3200" b="0" spc="-45" dirty="0">
                <a:solidFill>
                  <a:schemeClr val="tx1"/>
                </a:solidFill>
                <a:latin typeface="Arial MT"/>
                <a:cs typeface="Arial MT"/>
              </a:rPr>
              <a:t> </a:t>
            </a:r>
            <a:r>
              <a:rPr sz="3200" b="0" spc="-5" dirty="0">
                <a:solidFill>
                  <a:schemeClr val="tx1"/>
                </a:solidFill>
                <a:latin typeface="Arial MT"/>
                <a:cs typeface="Arial MT"/>
              </a:rPr>
              <a:t>B+-tree</a:t>
            </a:r>
            <a:endParaRPr sz="3200" dirty="0">
              <a:solidFill>
                <a:schemeClr val="tx1"/>
              </a:solidFill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198753122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578640"/>
          </a:xfrm>
        </p:spPr>
        <p:txBody>
          <a:bodyPr/>
          <a:lstStyle/>
          <a:p>
            <a:r>
              <a:rPr lang="en-US" dirty="0"/>
              <a:t>Problem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856" y="1180214"/>
            <a:ext cx="11727711" cy="53481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Consider a file of 8192 records. Each record is 16 bytes long and its key field is of size 6 bytes. The file is ordered on a key field, and the file organization is </a:t>
            </a:r>
            <a:r>
              <a:rPr lang="en-US" dirty="0" err="1"/>
              <a:t>unspanned</a:t>
            </a:r>
            <a:r>
              <a:rPr lang="en-US" dirty="0"/>
              <a:t>. The file is stored in a file system with block size 512 bytes, and the size of a block pointer is 10 bytes. If the primary index is built on the key field of the file, and a multivalued index scheme is used to store the primary index, Find the number of first level and second level blocks in the multilevel index  </a:t>
            </a:r>
          </a:p>
          <a:p>
            <a:pPr marL="0" indent="0">
              <a:buNone/>
            </a:pPr>
            <a:r>
              <a:rPr lang="en-US" dirty="0"/>
              <a:t>No of pointers from 1st level index to data blocks = No of data blocks</a:t>
            </a:r>
          </a:p>
          <a:p>
            <a:pPr marL="0" indent="0">
              <a:buNone/>
            </a:pPr>
            <a:r>
              <a:rPr lang="en-US" dirty="0"/>
              <a:t>as we require only one pointer to each data disk block in case the index is primary and hence ordered index and indexing done on primary key(or) candidate </a:t>
            </a:r>
            <a:r>
              <a:rPr lang="en-US" dirty="0" err="1"/>
              <a:t>key,else</a:t>
            </a:r>
            <a:r>
              <a:rPr lang="en-US" dirty="0"/>
              <a:t> it would be clustering index if it were ordered index on some non key attribute of the relation .</a:t>
            </a:r>
          </a:p>
          <a:p>
            <a:pPr marL="0" indent="0">
              <a:buNone/>
            </a:pPr>
            <a:r>
              <a:rPr lang="en-US" dirty="0"/>
              <a:t>Now , given block size  =  512 bytes</a:t>
            </a:r>
          </a:p>
          <a:p>
            <a:pPr marL="0" indent="0">
              <a:buNone/>
            </a:pPr>
            <a:r>
              <a:rPr lang="en-US" dirty="0"/>
              <a:t>        Record size         =   16 bytes</a:t>
            </a:r>
          </a:p>
          <a:p>
            <a:pPr marL="0" indent="0">
              <a:buNone/>
            </a:pPr>
            <a:r>
              <a:rPr lang="en-US" dirty="0"/>
              <a:t>So , no of records that can be stored in 1 block = 512 / 16</a:t>
            </a:r>
          </a:p>
          <a:p>
            <a:pPr marL="0" indent="0">
              <a:buNone/>
            </a:pPr>
            <a:r>
              <a:rPr lang="en-US" dirty="0"/>
              <a:t>                                                                     = 32</a:t>
            </a:r>
          </a:p>
        </p:txBody>
      </p:sp>
    </p:spTree>
    <p:extLst>
      <p:ext uri="{BB962C8B-B14F-4D97-AF65-F5344CB8AC3E}">
        <p14:creationId xmlns:p14="http://schemas.microsoft.com/office/powerpoint/2010/main" val="181973817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856" y="435936"/>
            <a:ext cx="11727711" cy="6092456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Given total number of records                          = 8192  </a:t>
            </a:r>
          </a:p>
          <a:p>
            <a:pPr marL="0" indent="0">
              <a:buNone/>
            </a:pPr>
            <a:r>
              <a:rPr lang="en-US" dirty="0"/>
              <a:t>So number of data blocks required                   = 8192 / 32</a:t>
            </a:r>
          </a:p>
          <a:p>
            <a:pPr marL="0" indent="0">
              <a:buNone/>
            </a:pPr>
            <a:r>
              <a:rPr lang="en-US" dirty="0"/>
              <a:t>                                                                                = 256</a:t>
            </a:r>
          </a:p>
          <a:p>
            <a:pPr marL="0" indent="0">
              <a:buNone/>
            </a:pPr>
            <a:r>
              <a:rPr lang="en-US" dirty="0"/>
              <a:t>So number of pointers required                        =  256 as mentioned earlier</a:t>
            </a:r>
          </a:p>
          <a:p>
            <a:pPr marL="0" indent="0">
              <a:buNone/>
            </a:pPr>
            <a:r>
              <a:rPr lang="en-US" dirty="0"/>
              <a:t>Now number of &lt;</a:t>
            </a:r>
            <a:r>
              <a:rPr lang="en-US" dirty="0" err="1"/>
              <a:t>key,pointer</a:t>
            </a:r>
            <a:r>
              <a:rPr lang="en-US" dirty="0"/>
              <a:t>&gt; pair that can</a:t>
            </a:r>
          </a:p>
          <a:p>
            <a:pPr marL="0" indent="0">
              <a:buNone/>
            </a:pPr>
            <a:r>
              <a:rPr lang="en-US" dirty="0"/>
              <a:t>be stored in 1 index block                               =  Block size / [Key size + Pointer size]</a:t>
            </a:r>
          </a:p>
          <a:p>
            <a:pPr marL="0" indent="0">
              <a:buNone/>
            </a:pPr>
            <a:r>
              <a:rPr lang="en-US" dirty="0"/>
              <a:t>                                                                            =  512 / [6 + 10]</a:t>
            </a:r>
          </a:p>
          <a:p>
            <a:pPr marL="0" indent="0">
              <a:buNone/>
            </a:pPr>
            <a:r>
              <a:rPr lang="en-US" dirty="0"/>
              <a:t>                                                                  </a:t>
            </a:r>
            <a:r>
              <a:rPr lang="en-US"/>
              <a:t>          </a:t>
            </a:r>
            <a:r>
              <a:rPr lang="en-US" dirty="0"/>
              <a:t>=  32</a:t>
            </a:r>
          </a:p>
          <a:p>
            <a:pPr marL="0" indent="0">
              <a:buNone/>
            </a:pPr>
            <a:r>
              <a:rPr lang="en-US" dirty="0"/>
              <a:t>But we have 256 pointers pointing to records of the database in data blocks</a:t>
            </a:r>
          </a:p>
          <a:p>
            <a:pPr marL="0" indent="0">
              <a:buNone/>
            </a:pPr>
            <a:r>
              <a:rPr lang="en-US" dirty="0"/>
              <a:t>So number of 1st level index blocks required   = Total number of pointers / &lt;</a:t>
            </a:r>
            <a:r>
              <a:rPr lang="en-US" dirty="0" err="1"/>
              <a:t>Key,pointer</a:t>
            </a:r>
            <a:r>
              <a:rPr lang="en-US" dirty="0"/>
              <a:t>&gt; pairs that can be stored in 1 index block</a:t>
            </a:r>
          </a:p>
          <a:p>
            <a:pPr marL="0" indent="0">
              <a:buNone/>
            </a:pPr>
            <a:r>
              <a:rPr lang="en-US" dirty="0"/>
              <a:t>                                                                    = 256 / 32</a:t>
            </a:r>
          </a:p>
          <a:p>
            <a:pPr marL="0" indent="0">
              <a:buNone/>
            </a:pPr>
            <a:r>
              <a:rPr lang="en-US" dirty="0"/>
              <a:t>                                                                    = 8</a:t>
            </a:r>
          </a:p>
          <a:p>
            <a:pPr marL="0" indent="0">
              <a:buNone/>
            </a:pPr>
            <a:r>
              <a:rPr lang="en-US" dirty="0"/>
              <a:t>Now these 8 disk blocks need to be pointed to by higher level of indexing</a:t>
            </a:r>
          </a:p>
          <a:p>
            <a:pPr marL="0" indent="0">
              <a:buNone/>
            </a:pPr>
            <a:r>
              <a:rPr lang="en-US" dirty="0"/>
              <a:t>Now we have found that one index block can store 32 &lt;</a:t>
            </a:r>
            <a:r>
              <a:rPr lang="en-US" dirty="0" err="1"/>
              <a:t>key,pointer</a:t>
            </a:r>
            <a:r>
              <a:rPr lang="en-US" dirty="0"/>
              <a:t>&gt; pairs but here we need only 8.Each pointer of 2nd level index will point to a 1st level index block.</a:t>
            </a:r>
          </a:p>
          <a:p>
            <a:pPr marL="0" indent="0">
              <a:buNone/>
            </a:pPr>
            <a:r>
              <a:rPr lang="en-US" dirty="0"/>
              <a:t>So number of second level index blocks required  = 1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8579370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26707" y="998667"/>
            <a:ext cx="2403764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0" spc="-5" dirty="0">
                <a:solidFill>
                  <a:schemeClr val="tx1"/>
                </a:solidFill>
                <a:latin typeface="Arial MT"/>
                <a:cs typeface="Arial MT"/>
              </a:rPr>
              <a:t>Summary</a:t>
            </a:r>
            <a:endParaRPr sz="3600" dirty="0">
              <a:solidFill>
                <a:schemeClr val="tx1"/>
              </a:solidFill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41485" y="1759318"/>
            <a:ext cx="10041947" cy="3004027"/>
          </a:xfrm>
          <a:prstGeom prst="rect">
            <a:avLst/>
          </a:prstGeom>
        </p:spPr>
        <p:txBody>
          <a:bodyPr vert="horz" wrap="square" lIns="0" tIns="9969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785"/>
              </a:spcBef>
              <a:buClr>
                <a:srgbClr val="990032"/>
              </a:buClr>
              <a:buSzPct val="60714"/>
              <a:buFont typeface="Lucida Sans Unicode"/>
              <a:buChar char="■"/>
              <a:tabLst>
                <a:tab pos="354965" algn="l"/>
                <a:tab pos="355600" algn="l"/>
              </a:tabLst>
            </a:pPr>
            <a:r>
              <a:rPr sz="2800" spc="-5" dirty="0">
                <a:latin typeface="Arial MT"/>
                <a:cs typeface="Arial MT"/>
              </a:rPr>
              <a:t>Types </a:t>
            </a:r>
            <a:r>
              <a:rPr sz="2800" dirty="0">
                <a:latin typeface="Arial MT"/>
                <a:cs typeface="Arial MT"/>
              </a:rPr>
              <a:t>of</a:t>
            </a:r>
            <a:r>
              <a:rPr sz="2800" spc="-2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Single-level</a:t>
            </a:r>
            <a:r>
              <a:rPr sz="2800" spc="-10" dirty="0">
                <a:latin typeface="Arial MT"/>
                <a:cs typeface="Arial MT"/>
              </a:rPr>
              <a:t> </a:t>
            </a:r>
            <a:r>
              <a:rPr sz="2800" spc="-5" dirty="0">
                <a:latin typeface="Arial MT"/>
                <a:cs typeface="Arial MT"/>
              </a:rPr>
              <a:t>Ordered</a:t>
            </a:r>
            <a:r>
              <a:rPr sz="2800" spc="-1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Indexes</a:t>
            </a:r>
          </a:p>
          <a:p>
            <a:pPr marL="756285" lvl="1" indent="-287655">
              <a:lnSpc>
                <a:spcPct val="100000"/>
              </a:lnSpc>
              <a:spcBef>
                <a:spcPts val="640"/>
              </a:spcBef>
              <a:buClr>
                <a:srgbClr val="323299"/>
              </a:buClr>
              <a:buSzPct val="53846"/>
              <a:buFont typeface="Lucida Sans Unicode"/>
              <a:buChar char="■"/>
              <a:tabLst>
                <a:tab pos="756285" algn="l"/>
                <a:tab pos="756920" algn="l"/>
              </a:tabLst>
            </a:pPr>
            <a:r>
              <a:rPr sz="2600" spc="-5" dirty="0">
                <a:latin typeface="Arial MT"/>
                <a:cs typeface="Arial MT"/>
              </a:rPr>
              <a:t>Primary</a:t>
            </a:r>
            <a:r>
              <a:rPr sz="2600" spc="-25" dirty="0">
                <a:latin typeface="Arial MT"/>
                <a:cs typeface="Arial MT"/>
              </a:rPr>
              <a:t> </a:t>
            </a:r>
            <a:r>
              <a:rPr sz="2600" spc="-5" dirty="0">
                <a:latin typeface="Arial MT"/>
                <a:cs typeface="Arial MT"/>
              </a:rPr>
              <a:t>Indexes</a:t>
            </a:r>
            <a:endParaRPr sz="2600" dirty="0">
              <a:latin typeface="Arial MT"/>
              <a:cs typeface="Arial MT"/>
            </a:endParaRPr>
          </a:p>
          <a:p>
            <a:pPr marL="756285" lvl="1" indent="-287655">
              <a:lnSpc>
                <a:spcPct val="100000"/>
              </a:lnSpc>
              <a:spcBef>
                <a:spcPts val="625"/>
              </a:spcBef>
              <a:buClr>
                <a:srgbClr val="323299"/>
              </a:buClr>
              <a:buSzPct val="53846"/>
              <a:buFont typeface="Lucida Sans Unicode"/>
              <a:buChar char="■"/>
              <a:tabLst>
                <a:tab pos="756285" algn="l"/>
                <a:tab pos="756920" algn="l"/>
              </a:tabLst>
            </a:pPr>
            <a:r>
              <a:rPr sz="2600" spc="-5" dirty="0">
                <a:latin typeface="Arial MT"/>
                <a:cs typeface="Arial MT"/>
              </a:rPr>
              <a:t>Clustering</a:t>
            </a:r>
            <a:r>
              <a:rPr sz="2600" spc="-30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Indexes</a:t>
            </a:r>
          </a:p>
          <a:p>
            <a:pPr marL="756285" lvl="1" indent="-287655">
              <a:lnSpc>
                <a:spcPct val="100000"/>
              </a:lnSpc>
              <a:spcBef>
                <a:spcPts val="635"/>
              </a:spcBef>
              <a:buClr>
                <a:srgbClr val="323299"/>
              </a:buClr>
              <a:buSzPct val="53846"/>
              <a:buFont typeface="Lucida Sans Unicode"/>
              <a:buChar char="■"/>
              <a:tabLst>
                <a:tab pos="756285" algn="l"/>
                <a:tab pos="756920" algn="l"/>
              </a:tabLst>
            </a:pPr>
            <a:r>
              <a:rPr sz="2600" dirty="0">
                <a:latin typeface="Arial MT"/>
                <a:cs typeface="Arial MT"/>
              </a:rPr>
              <a:t>Secondary</a:t>
            </a:r>
            <a:r>
              <a:rPr sz="2600" spc="-45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Indexes</a:t>
            </a:r>
          </a:p>
          <a:p>
            <a:pPr marL="355600" indent="-342900">
              <a:lnSpc>
                <a:spcPct val="100000"/>
              </a:lnSpc>
              <a:spcBef>
                <a:spcPts val="665"/>
              </a:spcBef>
              <a:buClr>
                <a:srgbClr val="990032"/>
              </a:buClr>
              <a:buSzPct val="60714"/>
              <a:buFont typeface="Lucida Sans Unicode"/>
              <a:buChar char="■"/>
              <a:tabLst>
                <a:tab pos="354965" algn="l"/>
                <a:tab pos="355600" algn="l"/>
              </a:tabLst>
            </a:pPr>
            <a:r>
              <a:rPr sz="2800" spc="-5" dirty="0">
                <a:latin typeface="Arial MT"/>
                <a:cs typeface="Arial MT"/>
              </a:rPr>
              <a:t>Multilevel</a:t>
            </a:r>
            <a:r>
              <a:rPr sz="2800" spc="-1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Indexes</a:t>
            </a:r>
          </a:p>
          <a:p>
            <a:pPr marL="354965" marR="5080" indent="-342900">
              <a:lnSpc>
                <a:spcPct val="100000"/>
              </a:lnSpc>
              <a:spcBef>
                <a:spcPts val="685"/>
              </a:spcBef>
              <a:buClr>
                <a:srgbClr val="990032"/>
              </a:buClr>
              <a:buSzPct val="60714"/>
              <a:buFont typeface="Lucida Sans Unicode"/>
              <a:buChar char="■"/>
              <a:tabLst>
                <a:tab pos="354965" algn="l"/>
                <a:tab pos="355600" algn="l"/>
              </a:tabLst>
            </a:pPr>
            <a:r>
              <a:rPr sz="2800" spc="-5" dirty="0">
                <a:latin typeface="Arial MT"/>
                <a:cs typeface="Arial MT"/>
              </a:rPr>
              <a:t>Dynamic</a:t>
            </a:r>
            <a:r>
              <a:rPr sz="2800" spc="10" dirty="0">
                <a:latin typeface="Arial MT"/>
                <a:cs typeface="Arial MT"/>
              </a:rPr>
              <a:t> </a:t>
            </a:r>
            <a:r>
              <a:rPr sz="2800" spc="-5" dirty="0">
                <a:latin typeface="Arial MT"/>
                <a:cs typeface="Arial MT"/>
              </a:rPr>
              <a:t>Multilevel</a:t>
            </a:r>
            <a:r>
              <a:rPr sz="2800" spc="2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Indexes</a:t>
            </a:r>
            <a:r>
              <a:rPr sz="2800" spc="-5" dirty="0">
                <a:latin typeface="Arial MT"/>
                <a:cs typeface="Arial MT"/>
              </a:rPr>
              <a:t> Using</a:t>
            </a:r>
            <a:r>
              <a:rPr sz="2800" spc="5" dirty="0">
                <a:latin typeface="Arial MT"/>
                <a:cs typeface="Arial MT"/>
              </a:rPr>
              <a:t> </a:t>
            </a:r>
            <a:r>
              <a:rPr sz="2800" spc="-5" dirty="0">
                <a:latin typeface="Arial MT"/>
                <a:cs typeface="Arial MT"/>
              </a:rPr>
              <a:t>B-Trees </a:t>
            </a:r>
            <a:r>
              <a:rPr sz="2800" spc="-76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and</a:t>
            </a:r>
            <a:r>
              <a:rPr sz="2800" spc="-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B+-Trees</a:t>
            </a:r>
          </a:p>
        </p:txBody>
      </p:sp>
    </p:spTree>
    <p:extLst>
      <p:ext uri="{BB962C8B-B14F-4D97-AF65-F5344CB8AC3E}">
        <p14:creationId xmlns:p14="http://schemas.microsoft.com/office/powerpoint/2010/main" val="9504965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022400" y="467039"/>
            <a:ext cx="7450667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675"/>
              </a:spcBef>
              <a:tabLst>
                <a:tab pos="354965" algn="l"/>
                <a:tab pos="355600" algn="l"/>
              </a:tabLst>
            </a:pPr>
            <a:r>
              <a:rPr lang="en-IN" sz="3600" spc="-5" dirty="0">
                <a:latin typeface="Arial MT"/>
                <a:cs typeface="Arial MT"/>
              </a:rPr>
              <a:t>Clustering</a:t>
            </a:r>
            <a:r>
              <a:rPr lang="en-IN" sz="3600" spc="-20" dirty="0">
                <a:latin typeface="Arial MT"/>
                <a:cs typeface="Arial MT"/>
              </a:rPr>
              <a:t> </a:t>
            </a:r>
            <a:r>
              <a:rPr lang="en-IN" sz="3600" spc="-5" dirty="0">
                <a:latin typeface="Arial MT"/>
                <a:cs typeface="Arial MT"/>
              </a:rPr>
              <a:t>Index</a:t>
            </a:r>
            <a:endParaRPr lang="en-IN" sz="3600" dirty="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41485" y="1771755"/>
            <a:ext cx="9735127" cy="3325910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756285" lvl="1" indent="-287655">
              <a:lnSpc>
                <a:spcPct val="100000"/>
              </a:lnSpc>
              <a:spcBef>
                <a:spcPts val="525"/>
              </a:spcBef>
              <a:buClr>
                <a:srgbClr val="323299"/>
              </a:buClr>
              <a:buSzPct val="54545"/>
              <a:buFont typeface="Lucida Sans Unicode"/>
              <a:buChar char="■"/>
              <a:tabLst>
                <a:tab pos="756285" algn="l"/>
                <a:tab pos="756920" algn="l"/>
              </a:tabLst>
            </a:pPr>
            <a:r>
              <a:rPr sz="2200" spc="-5" dirty="0">
                <a:latin typeface="Arial MT"/>
                <a:cs typeface="Arial MT"/>
              </a:rPr>
              <a:t>Defined</a:t>
            </a:r>
            <a:r>
              <a:rPr sz="220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on</a:t>
            </a:r>
            <a:r>
              <a:rPr sz="2200" spc="1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an</a:t>
            </a:r>
            <a:r>
              <a:rPr sz="220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ordered</a:t>
            </a:r>
            <a:r>
              <a:rPr sz="2200" spc="1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data</a:t>
            </a:r>
            <a:r>
              <a:rPr sz="2200" spc="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file</a:t>
            </a:r>
            <a:endParaRPr sz="2200" dirty="0">
              <a:latin typeface="Arial MT"/>
              <a:cs typeface="Arial MT"/>
            </a:endParaRPr>
          </a:p>
          <a:p>
            <a:pPr marL="756285" marR="97790" lvl="1" indent="-287020">
              <a:lnSpc>
                <a:spcPct val="99800"/>
              </a:lnSpc>
              <a:spcBef>
                <a:spcPts val="535"/>
              </a:spcBef>
              <a:buClr>
                <a:srgbClr val="323299"/>
              </a:buClr>
              <a:buSzPct val="54545"/>
              <a:buFont typeface="Lucida Sans Unicode"/>
              <a:buChar char="■"/>
              <a:tabLst>
                <a:tab pos="756285" algn="l"/>
                <a:tab pos="756920" algn="l"/>
              </a:tabLst>
            </a:pPr>
            <a:r>
              <a:rPr sz="2200" spc="-5" dirty="0">
                <a:latin typeface="Arial MT"/>
                <a:cs typeface="Arial MT"/>
              </a:rPr>
              <a:t>The</a:t>
            </a:r>
            <a:r>
              <a:rPr sz="2200" spc="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data</a:t>
            </a:r>
            <a:r>
              <a:rPr sz="2200" spc="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file</a:t>
            </a:r>
            <a:r>
              <a:rPr sz="2200" spc="1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is</a:t>
            </a:r>
            <a:r>
              <a:rPr sz="2200" spc="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ordered</a:t>
            </a:r>
            <a:r>
              <a:rPr sz="2200" spc="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on</a:t>
            </a:r>
            <a:r>
              <a:rPr sz="2200" spc="1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a</a:t>
            </a:r>
            <a:r>
              <a:rPr sz="2200" spc="5" dirty="0">
                <a:latin typeface="Arial MT"/>
                <a:cs typeface="Arial MT"/>
              </a:rPr>
              <a:t> </a:t>
            </a:r>
            <a:r>
              <a:rPr sz="2200" i="1" spc="-5" dirty="0">
                <a:latin typeface="Arial"/>
                <a:cs typeface="Arial"/>
              </a:rPr>
              <a:t>non-key</a:t>
            </a:r>
            <a:r>
              <a:rPr sz="2200" i="1" spc="5" dirty="0">
                <a:latin typeface="Arial"/>
                <a:cs typeface="Arial"/>
              </a:rPr>
              <a:t> </a:t>
            </a:r>
            <a:r>
              <a:rPr sz="2200" i="1" spc="-5" dirty="0">
                <a:latin typeface="Arial"/>
                <a:cs typeface="Arial"/>
              </a:rPr>
              <a:t>field</a:t>
            </a:r>
            <a:r>
              <a:rPr sz="2200" i="1" spc="10" dirty="0">
                <a:latin typeface="Arial"/>
                <a:cs typeface="Arial"/>
              </a:rPr>
              <a:t> </a:t>
            </a:r>
            <a:r>
              <a:rPr sz="2200" spc="-5" dirty="0">
                <a:latin typeface="Arial MT"/>
                <a:cs typeface="Arial MT"/>
              </a:rPr>
              <a:t>unlike</a:t>
            </a:r>
            <a:r>
              <a:rPr sz="2200" spc="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primary </a:t>
            </a:r>
            <a:r>
              <a:rPr sz="220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index,</a:t>
            </a:r>
            <a:r>
              <a:rPr sz="2200" spc="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which</a:t>
            </a:r>
            <a:r>
              <a:rPr sz="2200" spc="1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requires</a:t>
            </a:r>
            <a:r>
              <a:rPr sz="2200" spc="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that</a:t>
            </a:r>
            <a:r>
              <a:rPr sz="2200" spc="10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the</a:t>
            </a:r>
            <a:r>
              <a:rPr sz="2200" spc="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ordering</a:t>
            </a:r>
            <a:r>
              <a:rPr sz="2200" spc="1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field</a:t>
            </a:r>
            <a:r>
              <a:rPr sz="2200" spc="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of</a:t>
            </a:r>
            <a:r>
              <a:rPr sz="2200" spc="10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the</a:t>
            </a:r>
            <a:r>
              <a:rPr sz="2200" spc="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data</a:t>
            </a:r>
            <a:r>
              <a:rPr sz="2200" spc="1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file </a:t>
            </a:r>
            <a:r>
              <a:rPr sz="2200" spc="-59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have a</a:t>
            </a:r>
            <a:r>
              <a:rPr sz="2200" dirty="0">
                <a:latin typeface="Arial MT"/>
                <a:cs typeface="Arial MT"/>
              </a:rPr>
              <a:t> distinct </a:t>
            </a:r>
            <a:r>
              <a:rPr sz="2200" spc="-5" dirty="0">
                <a:latin typeface="Arial MT"/>
                <a:cs typeface="Arial MT"/>
              </a:rPr>
              <a:t>value </a:t>
            </a:r>
            <a:r>
              <a:rPr sz="2200" dirty="0">
                <a:latin typeface="Arial MT"/>
                <a:cs typeface="Arial MT"/>
              </a:rPr>
              <a:t>for</a:t>
            </a:r>
            <a:r>
              <a:rPr sz="2200" spc="1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each</a:t>
            </a:r>
            <a:r>
              <a:rPr sz="2200" dirty="0">
                <a:latin typeface="Arial MT"/>
                <a:cs typeface="Arial MT"/>
              </a:rPr>
              <a:t> record.</a:t>
            </a:r>
          </a:p>
          <a:p>
            <a:pPr marL="756285" marR="5080" lvl="1" indent="-287020">
              <a:lnSpc>
                <a:spcPct val="100000"/>
              </a:lnSpc>
              <a:spcBef>
                <a:spcPts val="525"/>
              </a:spcBef>
              <a:buClr>
                <a:srgbClr val="323299"/>
              </a:buClr>
              <a:buSzPct val="54545"/>
              <a:buFont typeface="Lucida Sans Unicode"/>
              <a:buChar char="■"/>
              <a:tabLst>
                <a:tab pos="756285" algn="l"/>
                <a:tab pos="756920" algn="l"/>
              </a:tabLst>
            </a:pPr>
            <a:r>
              <a:rPr sz="2200" spc="-5" dirty="0">
                <a:latin typeface="Arial MT"/>
                <a:cs typeface="Arial MT"/>
              </a:rPr>
              <a:t>Includes</a:t>
            </a:r>
            <a:r>
              <a:rPr sz="2200" spc="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one</a:t>
            </a:r>
            <a:r>
              <a:rPr sz="2200" spc="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index</a:t>
            </a:r>
            <a:r>
              <a:rPr sz="2200" dirty="0">
                <a:latin typeface="Arial MT"/>
                <a:cs typeface="Arial MT"/>
              </a:rPr>
              <a:t> entry</a:t>
            </a:r>
            <a:r>
              <a:rPr sz="2200" spc="-5" dirty="0">
                <a:latin typeface="Arial MT"/>
                <a:cs typeface="Arial MT"/>
              </a:rPr>
              <a:t> </a:t>
            </a:r>
            <a:r>
              <a:rPr sz="2200" i="1" dirty="0">
                <a:latin typeface="Arial"/>
                <a:cs typeface="Arial"/>
              </a:rPr>
              <a:t>for</a:t>
            </a:r>
            <a:r>
              <a:rPr sz="2200" i="1" spc="10" dirty="0">
                <a:latin typeface="Arial"/>
                <a:cs typeface="Arial"/>
              </a:rPr>
              <a:t> </a:t>
            </a:r>
            <a:r>
              <a:rPr sz="2200" i="1" spc="-5" dirty="0">
                <a:latin typeface="Arial"/>
                <a:cs typeface="Arial"/>
              </a:rPr>
              <a:t>each</a:t>
            </a:r>
            <a:r>
              <a:rPr sz="2200" i="1" spc="5" dirty="0">
                <a:latin typeface="Arial"/>
                <a:cs typeface="Arial"/>
              </a:rPr>
              <a:t> </a:t>
            </a:r>
            <a:r>
              <a:rPr sz="2200" i="1" dirty="0">
                <a:latin typeface="Arial"/>
                <a:cs typeface="Arial"/>
              </a:rPr>
              <a:t>distinct</a:t>
            </a:r>
            <a:r>
              <a:rPr sz="2200" i="1" spc="10" dirty="0">
                <a:latin typeface="Arial"/>
                <a:cs typeface="Arial"/>
              </a:rPr>
              <a:t> </a:t>
            </a:r>
            <a:r>
              <a:rPr sz="2200" i="1" spc="-5" dirty="0">
                <a:latin typeface="Arial"/>
                <a:cs typeface="Arial"/>
              </a:rPr>
              <a:t>value</a:t>
            </a:r>
            <a:r>
              <a:rPr sz="2200" i="1" spc="-10" dirty="0">
                <a:latin typeface="Arial"/>
                <a:cs typeface="Arial"/>
              </a:rPr>
              <a:t> </a:t>
            </a:r>
            <a:r>
              <a:rPr sz="2200" dirty="0">
                <a:latin typeface="Arial MT"/>
                <a:cs typeface="Arial MT"/>
              </a:rPr>
              <a:t>of</a:t>
            </a:r>
            <a:r>
              <a:rPr sz="2200" spc="10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the</a:t>
            </a:r>
            <a:r>
              <a:rPr sz="2200" spc="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field; </a:t>
            </a:r>
            <a:r>
              <a:rPr sz="2200" spc="-59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the </a:t>
            </a:r>
            <a:r>
              <a:rPr sz="2200" spc="-5" dirty="0">
                <a:latin typeface="Arial MT"/>
                <a:cs typeface="Arial MT"/>
              </a:rPr>
              <a:t>index </a:t>
            </a:r>
            <a:r>
              <a:rPr sz="2200" dirty="0">
                <a:latin typeface="Arial MT"/>
                <a:cs typeface="Arial MT"/>
              </a:rPr>
              <a:t>entry</a:t>
            </a:r>
            <a:r>
              <a:rPr sz="2200" spc="-5" dirty="0">
                <a:latin typeface="Arial MT"/>
                <a:cs typeface="Arial MT"/>
              </a:rPr>
              <a:t> points</a:t>
            </a:r>
            <a:r>
              <a:rPr sz="2200" spc="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to</a:t>
            </a:r>
            <a:r>
              <a:rPr sz="2200" spc="10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the</a:t>
            </a:r>
            <a:r>
              <a:rPr sz="2200" spc="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first</a:t>
            </a:r>
            <a:r>
              <a:rPr sz="2200" spc="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data</a:t>
            </a:r>
            <a:r>
              <a:rPr sz="2200" spc="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block</a:t>
            </a:r>
            <a:r>
              <a:rPr sz="2200" dirty="0">
                <a:latin typeface="Arial MT"/>
                <a:cs typeface="Arial MT"/>
              </a:rPr>
              <a:t> that</a:t>
            </a:r>
            <a:r>
              <a:rPr sz="2200" spc="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contains </a:t>
            </a:r>
            <a:r>
              <a:rPr sz="220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records with</a:t>
            </a:r>
            <a:r>
              <a:rPr sz="2200" spc="10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that </a:t>
            </a:r>
            <a:r>
              <a:rPr sz="2200" spc="-5" dirty="0">
                <a:latin typeface="Arial MT"/>
                <a:cs typeface="Arial MT"/>
              </a:rPr>
              <a:t>field</a:t>
            </a:r>
            <a:r>
              <a:rPr sz="220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value.</a:t>
            </a:r>
            <a:endParaRPr sz="2200" dirty="0">
              <a:latin typeface="Arial MT"/>
              <a:cs typeface="Arial MT"/>
            </a:endParaRPr>
          </a:p>
          <a:p>
            <a:pPr marL="756285" marR="224154" lvl="1" indent="-287020">
              <a:lnSpc>
                <a:spcPct val="100000"/>
              </a:lnSpc>
              <a:spcBef>
                <a:spcPts val="515"/>
              </a:spcBef>
              <a:buClr>
                <a:srgbClr val="323299"/>
              </a:buClr>
              <a:buSzPct val="54545"/>
              <a:buFont typeface="Lucida Sans Unicode"/>
              <a:buChar char="■"/>
              <a:tabLst>
                <a:tab pos="756285" algn="l"/>
                <a:tab pos="756920" algn="l"/>
              </a:tabLst>
            </a:pPr>
            <a:r>
              <a:rPr sz="2200" dirty="0">
                <a:latin typeface="Arial MT"/>
                <a:cs typeface="Arial MT"/>
              </a:rPr>
              <a:t>It</a:t>
            </a:r>
            <a:r>
              <a:rPr sz="2200" spc="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is</a:t>
            </a:r>
            <a:r>
              <a:rPr sz="2200" spc="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another</a:t>
            </a:r>
            <a:r>
              <a:rPr sz="2200" spc="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example</a:t>
            </a:r>
            <a:r>
              <a:rPr sz="2200" spc="10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of</a:t>
            </a:r>
            <a:r>
              <a:rPr sz="2200" spc="15" dirty="0">
                <a:latin typeface="Arial MT"/>
                <a:cs typeface="Arial MT"/>
              </a:rPr>
              <a:t> </a:t>
            </a:r>
            <a:r>
              <a:rPr sz="2200" i="1" spc="-5" dirty="0">
                <a:latin typeface="Arial"/>
                <a:cs typeface="Arial"/>
              </a:rPr>
              <a:t>nondense</a:t>
            </a:r>
            <a:r>
              <a:rPr sz="2200" i="1" spc="5" dirty="0">
                <a:latin typeface="Arial"/>
                <a:cs typeface="Arial"/>
              </a:rPr>
              <a:t> </a:t>
            </a:r>
            <a:r>
              <a:rPr sz="2200" spc="-5" dirty="0">
                <a:latin typeface="Arial MT"/>
                <a:cs typeface="Arial MT"/>
              </a:rPr>
              <a:t>index where</a:t>
            </a:r>
            <a:r>
              <a:rPr sz="2200" spc="10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Insertion </a:t>
            </a:r>
            <a:r>
              <a:rPr sz="2200" spc="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and</a:t>
            </a:r>
            <a:r>
              <a:rPr sz="2200" spc="1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Deletion</a:t>
            </a:r>
            <a:r>
              <a:rPr sz="2200" spc="1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is</a:t>
            </a:r>
            <a:r>
              <a:rPr sz="2200" spc="2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relatively</a:t>
            </a:r>
            <a:r>
              <a:rPr sz="2200" spc="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straightforward</a:t>
            </a:r>
            <a:r>
              <a:rPr sz="2200" spc="2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with</a:t>
            </a:r>
            <a:r>
              <a:rPr sz="2200" spc="1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a</a:t>
            </a:r>
            <a:r>
              <a:rPr sz="2200" spc="3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clustering </a:t>
            </a:r>
            <a:r>
              <a:rPr sz="2200" spc="-60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index.</a:t>
            </a:r>
            <a:endParaRPr sz="2200" dirty="0"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41351532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49616" y="732411"/>
            <a:ext cx="2713182" cy="149015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3200" b="0" spc="5" dirty="0">
                <a:solidFill>
                  <a:schemeClr val="tx1"/>
                </a:solidFill>
                <a:latin typeface="Arial MT"/>
                <a:cs typeface="Arial MT"/>
              </a:rPr>
              <a:t>A</a:t>
            </a:r>
            <a:r>
              <a:rPr sz="3200" b="0" spc="-85" dirty="0">
                <a:solidFill>
                  <a:schemeClr val="tx1"/>
                </a:solidFill>
                <a:latin typeface="Arial MT"/>
                <a:cs typeface="Arial MT"/>
              </a:rPr>
              <a:t> </a:t>
            </a:r>
            <a:r>
              <a:rPr sz="3200" b="0" spc="-5" dirty="0">
                <a:solidFill>
                  <a:schemeClr val="tx1"/>
                </a:solidFill>
                <a:latin typeface="Arial MT"/>
                <a:cs typeface="Arial MT"/>
              </a:rPr>
              <a:t>Clustering </a:t>
            </a:r>
            <a:r>
              <a:rPr sz="3200" b="0" spc="-875" dirty="0">
                <a:solidFill>
                  <a:schemeClr val="tx1"/>
                </a:solidFill>
                <a:latin typeface="Arial MT"/>
                <a:cs typeface="Arial MT"/>
              </a:rPr>
              <a:t> </a:t>
            </a:r>
            <a:r>
              <a:rPr sz="3200" b="0" spc="-5" dirty="0">
                <a:solidFill>
                  <a:schemeClr val="tx1"/>
                </a:solidFill>
                <a:latin typeface="Arial MT"/>
                <a:cs typeface="Arial MT"/>
              </a:rPr>
              <a:t>Index </a:t>
            </a:r>
            <a:r>
              <a:rPr sz="3200" b="0" dirty="0">
                <a:solidFill>
                  <a:schemeClr val="tx1"/>
                </a:solidFill>
                <a:latin typeface="Arial MT"/>
                <a:cs typeface="Arial MT"/>
              </a:rPr>
              <a:t> </a:t>
            </a:r>
            <a:r>
              <a:rPr sz="3200" b="0" spc="-5" dirty="0">
                <a:solidFill>
                  <a:schemeClr val="tx1"/>
                </a:solidFill>
                <a:latin typeface="Arial MT"/>
                <a:cs typeface="Arial MT"/>
              </a:rPr>
              <a:t>Example</a:t>
            </a:r>
            <a:endParaRPr sz="3200" dirty="0">
              <a:solidFill>
                <a:schemeClr val="tx1"/>
              </a:solidFill>
              <a:latin typeface="Arial MT"/>
              <a:cs typeface="Arial MT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00580" y="403412"/>
            <a:ext cx="7765935" cy="5849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0980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41916" y="0"/>
            <a:ext cx="7260363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3200" b="0" spc="-5" dirty="0">
                <a:solidFill>
                  <a:schemeClr val="tx1"/>
                </a:solidFill>
                <a:latin typeface="Arial MT"/>
                <a:cs typeface="Arial MT"/>
              </a:rPr>
              <a:t>Another </a:t>
            </a:r>
            <a:r>
              <a:rPr sz="3200" b="0" dirty="0">
                <a:solidFill>
                  <a:schemeClr val="tx1"/>
                </a:solidFill>
                <a:latin typeface="Arial MT"/>
                <a:cs typeface="Arial MT"/>
              </a:rPr>
              <a:t> C</a:t>
            </a:r>
            <a:r>
              <a:rPr sz="3200" b="0" spc="-5" dirty="0">
                <a:solidFill>
                  <a:schemeClr val="tx1"/>
                </a:solidFill>
                <a:latin typeface="Arial MT"/>
                <a:cs typeface="Arial MT"/>
              </a:rPr>
              <a:t>lu</a:t>
            </a:r>
            <a:r>
              <a:rPr sz="3200" b="0" spc="5" dirty="0">
                <a:solidFill>
                  <a:schemeClr val="tx1"/>
                </a:solidFill>
                <a:latin typeface="Arial MT"/>
                <a:cs typeface="Arial MT"/>
              </a:rPr>
              <a:t>s</a:t>
            </a:r>
            <a:r>
              <a:rPr sz="3200" b="0" spc="-5" dirty="0">
                <a:solidFill>
                  <a:schemeClr val="tx1"/>
                </a:solidFill>
                <a:latin typeface="Arial MT"/>
                <a:cs typeface="Arial MT"/>
              </a:rPr>
              <a:t>ter</a:t>
            </a:r>
            <a:r>
              <a:rPr sz="3200" b="0" spc="-20" dirty="0">
                <a:solidFill>
                  <a:schemeClr val="tx1"/>
                </a:solidFill>
                <a:latin typeface="Arial MT"/>
                <a:cs typeface="Arial MT"/>
              </a:rPr>
              <a:t>i</a:t>
            </a:r>
            <a:r>
              <a:rPr sz="3200" b="0" spc="-5" dirty="0">
                <a:solidFill>
                  <a:schemeClr val="tx1"/>
                </a:solidFill>
                <a:latin typeface="Arial MT"/>
                <a:cs typeface="Arial MT"/>
              </a:rPr>
              <a:t>n</a:t>
            </a:r>
            <a:r>
              <a:rPr sz="3200" b="0" dirty="0">
                <a:solidFill>
                  <a:schemeClr val="tx1"/>
                </a:solidFill>
                <a:latin typeface="Arial MT"/>
                <a:cs typeface="Arial MT"/>
              </a:rPr>
              <a:t>g  </a:t>
            </a:r>
            <a:r>
              <a:rPr sz="3200" b="0" spc="-5" dirty="0">
                <a:solidFill>
                  <a:schemeClr val="tx1"/>
                </a:solidFill>
                <a:latin typeface="Arial MT"/>
                <a:cs typeface="Arial MT"/>
              </a:rPr>
              <a:t>Index </a:t>
            </a:r>
            <a:r>
              <a:rPr sz="3200" b="0" dirty="0">
                <a:solidFill>
                  <a:schemeClr val="tx1"/>
                </a:solidFill>
                <a:latin typeface="Arial MT"/>
                <a:cs typeface="Arial MT"/>
              </a:rPr>
              <a:t> </a:t>
            </a:r>
            <a:r>
              <a:rPr sz="3200" b="0" spc="-5" dirty="0">
                <a:solidFill>
                  <a:schemeClr val="tx1"/>
                </a:solidFill>
                <a:latin typeface="Arial MT"/>
                <a:cs typeface="Arial MT"/>
              </a:rPr>
              <a:t>Example</a:t>
            </a:r>
            <a:endParaRPr sz="3200" dirty="0">
              <a:solidFill>
                <a:schemeClr val="tx1"/>
              </a:solidFill>
              <a:latin typeface="Arial MT"/>
              <a:cs typeface="Arial MT"/>
            </a:endParaRPr>
          </a:p>
        </p:txBody>
      </p:sp>
      <p:pic>
        <p:nvPicPr>
          <p:cNvPr id="6" name="object 6"/>
          <p:cNvPicPr/>
          <p:nvPr/>
        </p:nvPicPr>
        <p:blipFill rotWithShape="1">
          <a:blip r:embed="rId2" cstate="print"/>
          <a:srcRect t="2116"/>
          <a:stretch/>
        </p:blipFill>
        <p:spPr>
          <a:xfrm>
            <a:off x="2449140" y="584791"/>
            <a:ext cx="6620431" cy="6092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946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12038" y="381979"/>
            <a:ext cx="7450667" cy="7411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50000"/>
              </a:lnSpc>
              <a:spcBef>
                <a:spcPts val="100"/>
              </a:spcBef>
              <a:tabLst>
                <a:tab pos="354965" algn="l"/>
                <a:tab pos="355600" algn="l"/>
              </a:tabLst>
            </a:pPr>
            <a:r>
              <a:rPr lang="en-IN" sz="3600" dirty="0">
                <a:latin typeface="Arial MT"/>
                <a:cs typeface="Arial MT"/>
              </a:rPr>
              <a:t>Secondary</a:t>
            </a:r>
            <a:r>
              <a:rPr lang="en-IN" sz="3600" spc="-55" dirty="0">
                <a:latin typeface="Arial MT"/>
                <a:cs typeface="Arial MT"/>
              </a:rPr>
              <a:t> </a:t>
            </a:r>
            <a:r>
              <a:rPr lang="en-IN" sz="3600" dirty="0">
                <a:latin typeface="Arial MT"/>
                <a:cs typeface="Arial MT"/>
              </a:rPr>
              <a:t>Index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23014" y="1201481"/>
            <a:ext cx="11238614" cy="51001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56285" marR="581025" lvl="1" indent="-287020">
              <a:lnSpc>
                <a:spcPct val="150000"/>
              </a:lnSpc>
              <a:spcBef>
                <a:spcPts val="525"/>
              </a:spcBef>
              <a:buClr>
                <a:srgbClr val="323299"/>
              </a:buClr>
              <a:buSzPct val="54545"/>
              <a:buFont typeface="Lucida Sans Unicode"/>
              <a:buChar char="■"/>
              <a:tabLst>
                <a:tab pos="756285" algn="l"/>
                <a:tab pos="756920" algn="l"/>
              </a:tabLst>
            </a:pPr>
            <a:r>
              <a:rPr sz="2200" dirty="0">
                <a:latin typeface="Arial MT"/>
                <a:cs typeface="Arial MT"/>
              </a:rPr>
              <a:t>A</a:t>
            </a:r>
            <a:r>
              <a:rPr sz="2200" spc="-5" dirty="0">
                <a:latin typeface="Arial MT"/>
                <a:cs typeface="Arial MT"/>
              </a:rPr>
              <a:t> secondary</a:t>
            </a:r>
            <a:r>
              <a:rPr sz="2200" spc="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index</a:t>
            </a:r>
            <a:r>
              <a:rPr sz="2200" spc="-10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provides</a:t>
            </a:r>
            <a:r>
              <a:rPr sz="2200" spc="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a</a:t>
            </a:r>
            <a:r>
              <a:rPr sz="220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secondary</a:t>
            </a:r>
            <a:r>
              <a:rPr sz="2200" spc="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means</a:t>
            </a:r>
            <a:r>
              <a:rPr sz="2200" dirty="0">
                <a:latin typeface="Arial MT"/>
                <a:cs typeface="Arial MT"/>
              </a:rPr>
              <a:t> of </a:t>
            </a:r>
            <a:r>
              <a:rPr sz="2200" spc="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accessing</a:t>
            </a:r>
            <a:r>
              <a:rPr sz="2200" spc="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a</a:t>
            </a:r>
            <a:r>
              <a:rPr sz="2200" spc="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file</a:t>
            </a:r>
            <a:r>
              <a:rPr sz="2200" spc="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for</a:t>
            </a:r>
            <a:r>
              <a:rPr sz="2200" spc="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which</a:t>
            </a:r>
            <a:r>
              <a:rPr sz="2200" spc="1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some</a:t>
            </a:r>
            <a:r>
              <a:rPr sz="2200" spc="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primary </a:t>
            </a:r>
            <a:r>
              <a:rPr sz="2200" dirty="0">
                <a:latin typeface="Arial MT"/>
                <a:cs typeface="Arial MT"/>
              </a:rPr>
              <a:t>access</a:t>
            </a:r>
            <a:r>
              <a:rPr sz="2200" spc="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already </a:t>
            </a:r>
            <a:r>
              <a:rPr sz="2200" spc="-59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exists.</a:t>
            </a:r>
            <a:endParaRPr sz="2200" dirty="0">
              <a:latin typeface="Arial MT"/>
              <a:cs typeface="Arial MT"/>
            </a:endParaRPr>
          </a:p>
          <a:p>
            <a:pPr marL="756285" marR="5080" lvl="1" indent="-287020">
              <a:lnSpc>
                <a:spcPct val="150000"/>
              </a:lnSpc>
              <a:spcBef>
                <a:spcPts val="525"/>
              </a:spcBef>
              <a:buClr>
                <a:srgbClr val="323299"/>
              </a:buClr>
              <a:buSzPct val="54545"/>
              <a:buFont typeface="Lucida Sans Unicode"/>
              <a:buChar char="■"/>
              <a:tabLst>
                <a:tab pos="756285" algn="l"/>
                <a:tab pos="756920" algn="l"/>
              </a:tabLst>
            </a:pPr>
            <a:r>
              <a:rPr sz="2200" spc="-5" dirty="0">
                <a:latin typeface="Arial MT"/>
                <a:cs typeface="Arial MT"/>
              </a:rPr>
              <a:t>The</a:t>
            </a:r>
            <a:r>
              <a:rPr sz="2200" spc="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secondary </a:t>
            </a:r>
            <a:r>
              <a:rPr sz="2200" dirty="0">
                <a:latin typeface="Arial MT"/>
                <a:cs typeface="Arial MT"/>
              </a:rPr>
              <a:t>index</a:t>
            </a:r>
            <a:r>
              <a:rPr sz="2200" spc="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may </a:t>
            </a:r>
            <a:r>
              <a:rPr sz="2200" spc="-5" dirty="0">
                <a:latin typeface="Arial MT"/>
                <a:cs typeface="Arial MT"/>
              </a:rPr>
              <a:t>be</a:t>
            </a:r>
            <a:r>
              <a:rPr sz="2200" spc="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on</a:t>
            </a:r>
            <a:r>
              <a:rPr sz="2200" spc="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a</a:t>
            </a:r>
            <a:r>
              <a:rPr sz="2200" spc="10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field</a:t>
            </a:r>
            <a:r>
              <a:rPr sz="2200" spc="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which</a:t>
            </a:r>
            <a:r>
              <a:rPr sz="2200" spc="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is a</a:t>
            </a:r>
            <a:r>
              <a:rPr sz="2200" spc="1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candidate </a:t>
            </a:r>
            <a:r>
              <a:rPr sz="2200" spc="-59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key</a:t>
            </a:r>
            <a:r>
              <a:rPr sz="2200" spc="-5" dirty="0">
                <a:latin typeface="Arial MT"/>
                <a:cs typeface="Arial MT"/>
              </a:rPr>
              <a:t> and</a:t>
            </a:r>
            <a:r>
              <a:rPr sz="2200" spc="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has</a:t>
            </a:r>
            <a:r>
              <a:rPr sz="2200" spc="2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a</a:t>
            </a:r>
            <a:r>
              <a:rPr sz="2200" spc="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unique</a:t>
            </a:r>
            <a:r>
              <a:rPr sz="2200" spc="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value</a:t>
            </a:r>
            <a:r>
              <a:rPr sz="2200" spc="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in</a:t>
            </a:r>
            <a:r>
              <a:rPr sz="2200" spc="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every</a:t>
            </a:r>
            <a:r>
              <a:rPr sz="2200" spc="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record,</a:t>
            </a:r>
            <a:r>
              <a:rPr sz="2200" spc="1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or</a:t>
            </a:r>
            <a:r>
              <a:rPr sz="2200" spc="1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a</a:t>
            </a:r>
            <a:r>
              <a:rPr sz="2200" spc="1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non-key </a:t>
            </a:r>
            <a:r>
              <a:rPr sz="220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with duplicate</a:t>
            </a:r>
            <a:r>
              <a:rPr sz="220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values.</a:t>
            </a:r>
            <a:endParaRPr sz="2200" dirty="0">
              <a:latin typeface="Arial MT"/>
              <a:cs typeface="Arial MT"/>
            </a:endParaRPr>
          </a:p>
          <a:p>
            <a:pPr marL="756285" lvl="1" indent="-287655">
              <a:lnSpc>
                <a:spcPct val="150000"/>
              </a:lnSpc>
              <a:buClr>
                <a:srgbClr val="323299"/>
              </a:buClr>
              <a:buSzPct val="54545"/>
              <a:buFont typeface="Lucida Sans Unicode"/>
              <a:buChar char="■"/>
              <a:tabLst>
                <a:tab pos="756285" algn="l"/>
                <a:tab pos="756920" algn="l"/>
              </a:tabLst>
            </a:pPr>
            <a:r>
              <a:rPr sz="2200" spc="-5" dirty="0">
                <a:latin typeface="Arial MT"/>
                <a:cs typeface="Arial MT"/>
              </a:rPr>
              <a:t>The</a:t>
            </a:r>
            <a:r>
              <a:rPr sz="220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index is</a:t>
            </a:r>
            <a:r>
              <a:rPr sz="2200" spc="1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an</a:t>
            </a:r>
            <a:r>
              <a:rPr sz="2200" spc="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ordered</a:t>
            </a:r>
            <a:r>
              <a:rPr sz="2200" spc="1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file</a:t>
            </a:r>
            <a:r>
              <a:rPr sz="220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with</a:t>
            </a:r>
            <a:r>
              <a:rPr sz="2200" spc="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two</a:t>
            </a:r>
            <a:r>
              <a:rPr sz="2200" spc="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fields.</a:t>
            </a:r>
          </a:p>
          <a:p>
            <a:pPr marL="1155700" marR="111125" lvl="2" indent="-228600">
              <a:lnSpc>
                <a:spcPct val="150000"/>
              </a:lnSpc>
              <a:spcBef>
                <a:spcPts val="455"/>
              </a:spcBef>
              <a:buClr>
                <a:srgbClr val="990032"/>
              </a:buClr>
              <a:buSzPct val="50000"/>
              <a:buFont typeface="Lucida Sans Unicode"/>
              <a:buChar char="■"/>
              <a:tabLst>
                <a:tab pos="1155065" algn="l"/>
                <a:tab pos="1155700" algn="l"/>
              </a:tabLst>
            </a:pPr>
            <a:r>
              <a:rPr sz="2000" dirty="0">
                <a:latin typeface="Arial MT"/>
                <a:cs typeface="Arial MT"/>
              </a:rPr>
              <a:t>The </a:t>
            </a:r>
            <a:r>
              <a:rPr sz="2000" spc="-5" dirty="0">
                <a:latin typeface="Arial MT"/>
                <a:cs typeface="Arial MT"/>
              </a:rPr>
              <a:t>first field </a:t>
            </a:r>
            <a:r>
              <a:rPr sz="2000" dirty="0">
                <a:latin typeface="Arial MT"/>
                <a:cs typeface="Arial MT"/>
              </a:rPr>
              <a:t>is of </a:t>
            </a:r>
            <a:r>
              <a:rPr sz="2000" spc="-5" dirty="0">
                <a:latin typeface="Arial MT"/>
                <a:cs typeface="Arial MT"/>
              </a:rPr>
              <a:t>the same data type as some </a:t>
            </a:r>
            <a:r>
              <a:rPr sz="2000" b="1" spc="-5" dirty="0">
                <a:latin typeface="Arial"/>
                <a:cs typeface="Arial"/>
              </a:rPr>
              <a:t>non-ordering </a:t>
            </a:r>
            <a:r>
              <a:rPr sz="2000" b="1" spc="-545" dirty="0">
                <a:latin typeface="Arial"/>
                <a:cs typeface="Arial"/>
              </a:rPr>
              <a:t> </a:t>
            </a:r>
            <a:r>
              <a:rPr sz="2000" b="1" spc="-5" dirty="0">
                <a:latin typeface="Arial"/>
                <a:cs typeface="Arial"/>
              </a:rPr>
              <a:t>field</a:t>
            </a:r>
            <a:r>
              <a:rPr sz="2000" b="1" spc="-25" dirty="0">
                <a:latin typeface="Arial"/>
                <a:cs typeface="Arial"/>
              </a:rPr>
              <a:t> </a:t>
            </a:r>
            <a:r>
              <a:rPr sz="2000" dirty="0">
                <a:latin typeface="Arial MT"/>
                <a:cs typeface="Arial MT"/>
              </a:rPr>
              <a:t>of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the data file that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is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an</a:t>
            </a:r>
            <a:r>
              <a:rPr sz="2000" spc="-5" dirty="0">
                <a:latin typeface="Arial MT"/>
                <a:cs typeface="Arial MT"/>
              </a:rPr>
              <a:t> indexing field.</a:t>
            </a:r>
            <a:endParaRPr sz="2000" dirty="0">
              <a:latin typeface="Arial MT"/>
              <a:cs typeface="Arial MT"/>
            </a:endParaRPr>
          </a:p>
          <a:p>
            <a:pPr marL="1155700" lvl="2" indent="-228600">
              <a:lnSpc>
                <a:spcPct val="150000"/>
              </a:lnSpc>
              <a:spcBef>
                <a:spcPts val="15"/>
              </a:spcBef>
              <a:buClr>
                <a:srgbClr val="990032"/>
              </a:buClr>
              <a:buSzPct val="50000"/>
              <a:buFont typeface="Lucida Sans Unicode"/>
              <a:buChar char="■"/>
              <a:tabLst>
                <a:tab pos="1155065" algn="l"/>
                <a:tab pos="1155700" algn="l"/>
              </a:tabLst>
            </a:pPr>
            <a:r>
              <a:rPr sz="2000" dirty="0">
                <a:latin typeface="Arial MT"/>
                <a:cs typeface="Arial MT"/>
              </a:rPr>
              <a:t>The</a:t>
            </a:r>
            <a:r>
              <a:rPr sz="2000" spc="-5" dirty="0">
                <a:latin typeface="Arial MT"/>
                <a:cs typeface="Arial MT"/>
              </a:rPr>
              <a:t> second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field </a:t>
            </a:r>
            <a:r>
              <a:rPr sz="2000" dirty="0">
                <a:latin typeface="Arial MT"/>
                <a:cs typeface="Arial MT"/>
              </a:rPr>
              <a:t>is </a:t>
            </a:r>
            <a:r>
              <a:rPr sz="2000" spc="-5" dirty="0">
                <a:latin typeface="Arial MT"/>
                <a:cs typeface="Arial MT"/>
              </a:rPr>
              <a:t>either </a:t>
            </a:r>
            <a:r>
              <a:rPr sz="2000" dirty="0">
                <a:latin typeface="Arial MT"/>
                <a:cs typeface="Arial MT"/>
              </a:rPr>
              <a:t>a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b="1" spc="-5" dirty="0">
                <a:latin typeface="Arial"/>
                <a:cs typeface="Arial"/>
              </a:rPr>
              <a:t>block </a:t>
            </a:r>
            <a:r>
              <a:rPr sz="2000" spc="-5" dirty="0">
                <a:latin typeface="Arial MT"/>
                <a:cs typeface="Arial MT"/>
              </a:rPr>
              <a:t>pointer</a:t>
            </a:r>
            <a:r>
              <a:rPr sz="200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or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</a:t>
            </a:r>
            <a:r>
              <a:rPr sz="2000" spc="-5" dirty="0">
                <a:latin typeface="Arial MT"/>
                <a:cs typeface="Arial MT"/>
              </a:rPr>
              <a:t> record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pointer.</a:t>
            </a:r>
            <a:endParaRPr sz="2000" dirty="0">
              <a:latin typeface="Arial MT"/>
              <a:cs typeface="Arial MT"/>
            </a:endParaRPr>
          </a:p>
          <a:p>
            <a:pPr marL="1155065" marR="204470" lvl="2" indent="-228600">
              <a:lnSpc>
                <a:spcPct val="150000"/>
              </a:lnSpc>
              <a:spcBef>
                <a:spcPts val="480"/>
              </a:spcBef>
              <a:buClr>
                <a:srgbClr val="990032"/>
              </a:buClr>
              <a:buSzPct val="50000"/>
              <a:buFont typeface="Lucida Sans Unicode"/>
              <a:buChar char="■"/>
              <a:tabLst>
                <a:tab pos="1155065" algn="l"/>
                <a:tab pos="1155700" algn="l"/>
              </a:tabLst>
            </a:pPr>
            <a:r>
              <a:rPr sz="2000" spc="-5" dirty="0">
                <a:latin typeface="Arial MT"/>
                <a:cs typeface="Arial MT"/>
              </a:rPr>
              <a:t>There can be </a:t>
            </a:r>
            <a:r>
              <a:rPr sz="2000" i="1" spc="-5" dirty="0">
                <a:latin typeface="Arial"/>
                <a:cs typeface="Arial"/>
              </a:rPr>
              <a:t>many </a:t>
            </a:r>
            <a:r>
              <a:rPr sz="2000" spc="-5" dirty="0">
                <a:latin typeface="Arial MT"/>
                <a:cs typeface="Arial MT"/>
              </a:rPr>
              <a:t>secondary indexes (and hence, indexing </a:t>
            </a:r>
            <a:r>
              <a:rPr sz="2000" spc="-54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fields)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for</a:t>
            </a:r>
            <a:r>
              <a:rPr sz="2000" spc="-5" dirty="0">
                <a:latin typeface="Arial MT"/>
                <a:cs typeface="Arial MT"/>
              </a:rPr>
              <a:t> the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same file.</a:t>
            </a:r>
            <a:endParaRPr sz="2000" dirty="0">
              <a:latin typeface="Arial MT"/>
              <a:cs typeface="Arial MT"/>
            </a:endParaRPr>
          </a:p>
          <a:p>
            <a:pPr marL="756285" marR="126364" lvl="1" indent="-287020">
              <a:lnSpc>
                <a:spcPct val="150000"/>
              </a:lnSpc>
              <a:spcBef>
                <a:spcPts val="535"/>
              </a:spcBef>
              <a:buClr>
                <a:srgbClr val="323299"/>
              </a:buClr>
              <a:buSzPct val="54545"/>
              <a:buFont typeface="Lucida Sans Unicode"/>
              <a:buChar char="■"/>
              <a:tabLst>
                <a:tab pos="756285" algn="l"/>
                <a:tab pos="756920" algn="l"/>
              </a:tabLst>
            </a:pPr>
            <a:r>
              <a:rPr sz="2200" spc="-5" dirty="0">
                <a:latin typeface="Arial MT"/>
                <a:cs typeface="Arial MT"/>
              </a:rPr>
              <a:t>Includes</a:t>
            </a:r>
            <a:r>
              <a:rPr sz="2200" spc="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one</a:t>
            </a:r>
            <a:r>
              <a:rPr sz="2200" spc="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entry</a:t>
            </a:r>
            <a:r>
              <a:rPr sz="2200" spc="5" dirty="0">
                <a:latin typeface="Arial MT"/>
                <a:cs typeface="Arial MT"/>
              </a:rPr>
              <a:t> </a:t>
            </a:r>
            <a:r>
              <a:rPr sz="2200" i="1" dirty="0">
                <a:latin typeface="Arial"/>
                <a:cs typeface="Arial"/>
              </a:rPr>
              <a:t>for</a:t>
            </a:r>
            <a:r>
              <a:rPr sz="2200" i="1" spc="5" dirty="0">
                <a:latin typeface="Arial"/>
                <a:cs typeface="Arial"/>
              </a:rPr>
              <a:t> </a:t>
            </a:r>
            <a:r>
              <a:rPr sz="2200" i="1" dirty="0">
                <a:latin typeface="Arial"/>
                <a:cs typeface="Arial"/>
              </a:rPr>
              <a:t>each</a:t>
            </a:r>
            <a:r>
              <a:rPr sz="2200" i="1" spc="5" dirty="0">
                <a:latin typeface="Arial"/>
                <a:cs typeface="Arial"/>
              </a:rPr>
              <a:t> </a:t>
            </a:r>
            <a:r>
              <a:rPr sz="2200" i="1" spc="-5" dirty="0">
                <a:latin typeface="Arial"/>
                <a:cs typeface="Arial"/>
              </a:rPr>
              <a:t>record</a:t>
            </a:r>
            <a:r>
              <a:rPr sz="2200" i="1" spc="5" dirty="0">
                <a:latin typeface="Arial"/>
                <a:cs typeface="Arial"/>
              </a:rPr>
              <a:t> </a:t>
            </a:r>
            <a:r>
              <a:rPr sz="2200" spc="-5" dirty="0">
                <a:latin typeface="Arial MT"/>
                <a:cs typeface="Arial MT"/>
              </a:rPr>
              <a:t>in</a:t>
            </a:r>
            <a:r>
              <a:rPr sz="2200" spc="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the</a:t>
            </a:r>
            <a:r>
              <a:rPr sz="2200" spc="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data</a:t>
            </a:r>
            <a:r>
              <a:rPr sz="2200" spc="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file;</a:t>
            </a:r>
            <a:r>
              <a:rPr sz="2200" spc="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hence,</a:t>
            </a:r>
            <a:r>
              <a:rPr sz="2200" spc="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it </a:t>
            </a:r>
            <a:r>
              <a:rPr sz="2200" spc="-59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is a</a:t>
            </a:r>
            <a:r>
              <a:rPr sz="2200" dirty="0">
                <a:latin typeface="Arial MT"/>
                <a:cs typeface="Arial MT"/>
              </a:rPr>
              <a:t> </a:t>
            </a:r>
            <a:r>
              <a:rPr sz="2200" i="1" spc="-5" dirty="0">
                <a:latin typeface="Arial"/>
                <a:cs typeface="Arial"/>
              </a:rPr>
              <a:t>dense</a:t>
            </a:r>
            <a:r>
              <a:rPr sz="2200" i="1" dirty="0">
                <a:latin typeface="Arial"/>
                <a:cs typeface="Arial"/>
              </a:rPr>
              <a:t> </a:t>
            </a:r>
            <a:r>
              <a:rPr sz="2200" i="1" spc="-5" dirty="0">
                <a:latin typeface="Arial"/>
                <a:cs typeface="Arial"/>
              </a:rPr>
              <a:t>index</a:t>
            </a:r>
            <a:endParaRPr sz="22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3125557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15175</TotalTime>
  <Words>1912</Words>
  <Application>Microsoft Office PowerPoint</Application>
  <PresentationFormat>Widescreen</PresentationFormat>
  <Paragraphs>167</Paragraphs>
  <Slides>59</Slides>
  <Notes>0</Notes>
  <HiddenSlides>15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6" baseType="lpstr">
      <vt:lpstr>Arial</vt:lpstr>
      <vt:lpstr>Arial MT</vt:lpstr>
      <vt:lpstr>Calibri</vt:lpstr>
      <vt:lpstr>Century Gothic</vt:lpstr>
      <vt:lpstr>Lucida Sans Unicode</vt:lpstr>
      <vt:lpstr>Wingdings 3</vt:lpstr>
      <vt:lpstr>Ion</vt:lpstr>
      <vt:lpstr>Lecture 13 :  BCSE302L – DBMS</vt:lpstr>
      <vt:lpstr>Indexing</vt:lpstr>
      <vt:lpstr>Types of Single-Level Indexes</vt:lpstr>
      <vt:lpstr>Primary Index</vt:lpstr>
      <vt:lpstr>Primary Index  on the Ordering  Key Field</vt:lpstr>
      <vt:lpstr>Clustering Index</vt:lpstr>
      <vt:lpstr>A Clustering  Index  Example</vt:lpstr>
      <vt:lpstr>Another  Clustering  Index  Example</vt:lpstr>
      <vt:lpstr>Secondary Index</vt:lpstr>
      <vt:lpstr>Example of  a Dense  Secondary  Index</vt:lpstr>
      <vt:lpstr>Example of  a Secondary  Index</vt:lpstr>
      <vt:lpstr>Multi-Level Indexes</vt:lpstr>
      <vt:lpstr>A Two-Level  Primary Index</vt:lpstr>
      <vt:lpstr>Multi-Level Indexes</vt:lpstr>
      <vt:lpstr>Dynamic Multilevel Indexes Using B-  Trees and B+-Trees</vt:lpstr>
      <vt:lpstr>Dynamic Multilevel Indexes Using B-  Trees and B+-Trees (cont.)</vt:lpstr>
      <vt:lpstr>Difference between B-tree and B+-tree</vt:lpstr>
      <vt:lpstr>B-tree Structures</vt:lpstr>
      <vt:lpstr>PowerPoint Presentation</vt:lpstr>
      <vt:lpstr>Insertion Operation</vt:lpstr>
      <vt:lpstr>Another Example</vt:lpstr>
      <vt:lpstr>Another Example</vt:lpstr>
      <vt:lpstr>Another Example</vt:lpstr>
      <vt:lpstr>Deletion Operation</vt:lpstr>
      <vt:lpstr>Deletion at leaf node</vt:lpstr>
      <vt:lpstr>Delete 31</vt:lpstr>
      <vt:lpstr>Delete 31</vt:lpstr>
      <vt:lpstr>Delete 30</vt:lpstr>
      <vt:lpstr>Delete 30</vt:lpstr>
      <vt:lpstr>Deleting internal node</vt:lpstr>
      <vt:lpstr>Deleting internal node</vt:lpstr>
      <vt:lpstr>Deleting internal node</vt:lpstr>
      <vt:lpstr>Searching of E</vt:lpstr>
      <vt:lpstr>Searching of 49</vt:lpstr>
      <vt:lpstr>The Nodes of a B+-tree</vt:lpstr>
      <vt:lpstr>PowerPoint Presentation</vt:lpstr>
      <vt:lpstr>Properties of a B+ Tree </vt:lpstr>
      <vt:lpstr>PowerPoint Presentation</vt:lpstr>
      <vt:lpstr>PowerPoint Presentation</vt:lpstr>
      <vt:lpstr>PowerPoint Presentation</vt:lpstr>
      <vt:lpstr>PowerPoint Presentation</vt:lpstr>
      <vt:lpstr>Compare k with the root node. </vt:lpstr>
      <vt:lpstr>Since k &gt; 25, go to the right child</vt:lpstr>
      <vt:lpstr>Compare k with 35. Since k &gt; 30, compare k with 45.</vt:lpstr>
      <vt:lpstr>k is found</vt:lpstr>
      <vt:lpstr>Insertion in B+ tree</vt:lpstr>
      <vt:lpstr>Insertion in B+ tree</vt:lpstr>
      <vt:lpstr>Inserting 45</vt:lpstr>
      <vt:lpstr>Deleting 40</vt:lpstr>
      <vt:lpstr>Deleting 5</vt:lpstr>
      <vt:lpstr>Deleting 45</vt:lpstr>
      <vt:lpstr>Deleting 35</vt:lpstr>
      <vt:lpstr>Deleting 25</vt:lpstr>
      <vt:lpstr>Deleting 55</vt:lpstr>
      <vt:lpstr>Example of  an Insertion  in a B+-tree</vt:lpstr>
      <vt:lpstr>Example of  an Deletion  in a B+-tree</vt:lpstr>
      <vt:lpstr>Problem</vt:lpstr>
      <vt:lpstr>PowerPoint Presentation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2 : CSE3002 – Internet and Web Programming</dc:title>
  <dc:creator>Dell</dc:creator>
  <cp:lastModifiedBy>Jani l</cp:lastModifiedBy>
  <cp:revision>387</cp:revision>
  <dcterms:created xsi:type="dcterms:W3CDTF">2020-07-14T02:25:48Z</dcterms:created>
  <dcterms:modified xsi:type="dcterms:W3CDTF">2024-03-14T05:07:06Z</dcterms:modified>
</cp:coreProperties>
</file>